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7" r:id="rId3"/>
    <p:sldId id="295" r:id="rId4"/>
    <p:sldId id="294" r:id="rId5"/>
    <p:sldId id="296" r:id="rId6"/>
    <p:sldId id="297" r:id="rId7"/>
    <p:sldId id="298" r:id="rId8"/>
    <p:sldId id="303" r:id="rId9"/>
    <p:sldId id="300" r:id="rId10"/>
    <p:sldId id="302" r:id="rId11"/>
    <p:sldId id="304" r:id="rId12"/>
    <p:sldId id="299" r:id="rId13"/>
    <p:sldId id="293" r:id="rId14"/>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Καλως ορίσατε" id="{3374D542-6E3E-455F-9BFB-B45891911720}">
          <p14:sldIdLst>
            <p14:sldId id="256"/>
            <p14:sldId id="257"/>
            <p14:sldId id="295"/>
            <p14:sldId id="294"/>
            <p14:sldId id="296"/>
            <p14:sldId id="297"/>
            <p14:sldId id="298"/>
            <p14:sldId id="303"/>
            <p14:sldId id="300"/>
            <p14:sldId id="302"/>
            <p14:sldId id="304"/>
            <p14:sldId id="299"/>
            <p14:sldId id="2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2" autoAdjust="0"/>
    <p:restoredTop sz="80432" autoAdjust="0"/>
  </p:normalViewPr>
  <p:slideViewPr>
    <p:cSldViewPr snapToGrid="0">
      <p:cViewPr varScale="1">
        <p:scale>
          <a:sx n="90" d="100"/>
          <a:sy n="90" d="100"/>
        </p:scale>
        <p:origin x="696" y="78"/>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86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B6B4512-A461-4394-B5F0-3DC69AC0A2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2CD8E2D9-5452-4ABA-AC98-329625E78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F7688E-241E-4E31-BE3C-057CB2DB1921}" type="datetime1">
              <a:rPr lang="el-GR" smtClean="0"/>
              <a:t>29/8/2024</a:t>
            </a:fld>
            <a:endParaRPr lang="el-GR"/>
          </a:p>
        </p:txBody>
      </p:sp>
      <p:sp>
        <p:nvSpPr>
          <p:cNvPr id="4" name="Θέση υποσέλιδου 3">
            <a:extLst>
              <a:ext uri="{FF2B5EF4-FFF2-40B4-BE49-F238E27FC236}">
                <a16:creationId xmlns:a16="http://schemas.microsoft.com/office/drawing/2014/main" id="{E7DF9B2F-C3DD-40F4-BE87-29E5C19CB4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54030D4-41ED-4347-8935-A96CF813AA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982644-1EA9-4F4C-A72F-7870B9AD0496}" type="slidenum">
              <a:rPr lang="el-GR" smtClean="0"/>
              <a:t>‹#›</a:t>
            </a:fld>
            <a:endParaRPr lang="el-GR"/>
          </a:p>
        </p:txBody>
      </p:sp>
    </p:spTree>
    <p:extLst>
      <p:ext uri="{BB962C8B-B14F-4D97-AF65-F5344CB8AC3E}">
        <p14:creationId xmlns:p14="http://schemas.microsoft.com/office/powerpoint/2010/main" val="28676227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14F9F8F-9820-4B76-B679-56158ABBDC47}" type="datetime1">
              <a:rPr lang="el-GR" noProof="0" smtClean="0"/>
              <a:t>29/8/2024</a:t>
            </a:fld>
            <a:endParaRPr lang="el-GR" noProof="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01C38D-F26D-4167-83EF-8774BC62D548}" type="slidenum">
              <a:rPr lang="el-GR" noProof="0" smtClean="0"/>
              <a:t>‹#›</a:t>
            </a:fld>
            <a:endParaRPr lang="el-GR" noProof="0"/>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l.wikipedia.org/wiki/%CE%A0%CE%AC%CE%BC%CF%80%CE%BB%CE%BF_%CE%A0%CE%B9%CE%BA%CE%AC%CF%83%CE%B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l.wikipedia.org/wiki/%CE%95%CE%B8%CE%BD%CE%B9%CE%BA%CF%8C_%CE%9C%CE%BF%CF%85%CF%83%CE%B5%CE%AF%CE%BF_%CE%A4%CE%AD%CF%87%CE%BD%CE%B7%CF%82_%CE%92%CE%B1%CF%83%CE%AF%CE%BB%CE%B9%CF%83%CF%83%CE%B1_%CE%A3%CE%BF%CF%86%CE%AF%CE%B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5A01C38D-F26D-4167-83EF-8774BC62D548}" type="slidenum">
              <a:rPr lang="el-GR" smtClean="0"/>
              <a:t>1</a:t>
            </a:fld>
            <a:endParaRPr lang="el-GR"/>
          </a:p>
        </p:txBody>
      </p:sp>
    </p:spTree>
    <p:extLst>
      <p:ext uri="{BB962C8B-B14F-4D97-AF65-F5344CB8AC3E}">
        <p14:creationId xmlns:p14="http://schemas.microsoft.com/office/powerpoint/2010/main" val="235805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Το βιοτικό επίπεδο καταρρέει. Η Γερμανία και η Αυστρία μαστίζονται από την πείνα, τη μαύρη αγορά και τον κίνδυνο των επιδημιών.</a:t>
            </a:r>
          </a:p>
          <a:p>
            <a:r>
              <a:rPr lang="el-GR" sz="1200" kern="1200" dirty="0">
                <a:solidFill>
                  <a:schemeClr val="tx1"/>
                </a:solidFill>
                <a:effectLst/>
                <a:latin typeface="+mn-lt"/>
                <a:ea typeface="+mn-ea"/>
                <a:cs typeface="+mn-cs"/>
              </a:rPr>
              <a:t>Ο ηθικός απολογισμός της σύγκρουσης είναι τραγικός. Οι εμπόλεμοι βομβάρδισαν μαζικά όχι μόνο στρατιωτικούς στόχους αλλά και μεγάλες πόλεις, με σκοπό να καταρρακώσουν το ηθικό των αμάχων και να εξαναγκάσουν τον εχθρό να συνθηκολογήσει. </a:t>
            </a:r>
          </a:p>
        </p:txBody>
      </p:sp>
      <p:sp>
        <p:nvSpPr>
          <p:cNvPr id="4" name="Θέση αριθμού διαφάνειας 3"/>
          <p:cNvSpPr>
            <a:spLocks noGrp="1"/>
          </p:cNvSpPr>
          <p:nvPr>
            <p:ph type="sldNum" sz="quarter" idx="10"/>
          </p:nvPr>
        </p:nvSpPr>
        <p:spPr/>
        <p:txBody>
          <a:bodyPr/>
          <a:lstStyle/>
          <a:p>
            <a:pPr rtl="0"/>
            <a:fld id="{5A01C38D-F26D-4167-83EF-8774BC62D548}" type="slidenum">
              <a:rPr lang="el-GR" noProof="0" smtClean="0"/>
              <a:t>10</a:t>
            </a:fld>
            <a:endParaRPr lang="el-GR" noProof="0"/>
          </a:p>
        </p:txBody>
      </p:sp>
    </p:spTree>
    <p:extLst>
      <p:ext uri="{BB962C8B-B14F-4D97-AF65-F5344CB8AC3E}">
        <p14:creationId xmlns:p14="http://schemas.microsoft.com/office/powerpoint/2010/main" val="25292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 πόλεμος συνοδεύεται από ανήκουστες θηριωδίες, στρατόπεδα εξόντωσης, θάλαμοι αερίων,  τα φρικιαστικά πειράματα των ναζί «γιατρών του θανάτου» σε αιχμαλώτους, μαζικές εκτελέσεις αμάχων ως αντίποινα, η γενοκτονία των Εβραίων, φρικτά βασανιστήρια σε αιχμαλώτους, βιασμούς, λεηλασίες, που έγιναν από όλες τις πλευρές και θα αποτελούν για πάντα σύμβολα του απόλυτου εγκλήματος σε βάρος του ανθρώπου.</a:t>
            </a:r>
          </a:p>
          <a:p>
            <a:endParaRPr lang="en-US" dirty="0"/>
          </a:p>
          <a:p>
            <a:r>
              <a:rPr lang="el-GR" dirty="0" err="1"/>
              <a:t>Αλλ</a:t>
            </a:r>
            <a:r>
              <a:rPr lang="en-US" dirty="0" err="1"/>
              <a:t>ά</a:t>
            </a:r>
            <a:r>
              <a:rPr lang="el-GR" dirty="0"/>
              <a:t>, πριν ολοκληρώσουμε τη σημερινή ενότητα, ας σκεφτούμε για λίγο τα δεινά του πολέμου μέσα από την ματιά ενός από τους μεγαλύτερους ζωγράφους όλων των εποχών.</a:t>
            </a:r>
          </a:p>
        </p:txBody>
      </p:sp>
      <p:sp>
        <p:nvSpPr>
          <p:cNvPr id="4" name="Θέση αριθμού διαφάνειας 3"/>
          <p:cNvSpPr>
            <a:spLocks noGrp="1"/>
          </p:cNvSpPr>
          <p:nvPr>
            <p:ph type="sldNum" sz="quarter" idx="10"/>
          </p:nvPr>
        </p:nvSpPr>
        <p:spPr/>
        <p:txBody>
          <a:bodyPr/>
          <a:lstStyle/>
          <a:p>
            <a:pPr rtl="0"/>
            <a:fld id="{5A01C38D-F26D-4167-83EF-8774BC62D548}" type="slidenum">
              <a:rPr lang="el-GR" noProof="0" smtClean="0"/>
              <a:t>11</a:t>
            </a:fld>
            <a:endParaRPr lang="el-GR" noProof="0"/>
          </a:p>
        </p:txBody>
      </p:sp>
    </p:spTree>
    <p:extLst>
      <p:ext uri="{BB962C8B-B14F-4D97-AF65-F5344CB8AC3E}">
        <p14:creationId xmlns:p14="http://schemas.microsoft.com/office/powerpoint/2010/main" val="356589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0" dirty="0">
                <a:solidFill>
                  <a:srgbClr val="202122"/>
                </a:solidFill>
                <a:effectLst/>
                <a:highlight>
                  <a:srgbClr val="FFFFFF"/>
                </a:highlight>
                <a:latin typeface="Arial" panose="020B0604020202020204" pitchFamily="34" charset="0"/>
              </a:rPr>
              <a:t>Αυτή είναι η </a:t>
            </a:r>
            <a:r>
              <a:rPr lang="en-GB" b="0" i="1" dirty="0">
                <a:solidFill>
                  <a:srgbClr val="202122"/>
                </a:solidFill>
                <a:effectLst/>
                <a:highlight>
                  <a:srgbClr val="FFFFFF"/>
                </a:highlight>
                <a:latin typeface="Arial" panose="020B0604020202020204" pitchFamily="34" charset="0"/>
              </a:rPr>
              <a:t>Guernica</a:t>
            </a:r>
            <a:r>
              <a:rPr lang="en-GB" b="0" i="0" dirty="0">
                <a:solidFill>
                  <a:srgbClr val="202122"/>
                </a:solidFill>
                <a:effectLst/>
                <a:highlight>
                  <a:srgbClr val="FFFFFF"/>
                </a:highlight>
                <a:latin typeface="Arial" panose="020B0604020202020204" pitchFamily="34" charset="0"/>
              </a:rPr>
              <a:t> </a:t>
            </a:r>
            <a:r>
              <a:rPr lang="el-GR" b="0" i="0" dirty="0">
                <a:solidFill>
                  <a:srgbClr val="202122"/>
                </a:solidFill>
                <a:effectLst/>
                <a:highlight>
                  <a:srgbClr val="FFFFFF"/>
                </a:highlight>
                <a:latin typeface="Arial" panose="020B0604020202020204" pitchFamily="34" charset="0"/>
              </a:rPr>
              <a:t>/ </a:t>
            </a:r>
            <a:r>
              <a:rPr lang="el-GR" b="0" i="1" dirty="0" err="1">
                <a:solidFill>
                  <a:srgbClr val="202122"/>
                </a:solidFill>
                <a:effectLst/>
                <a:highlight>
                  <a:srgbClr val="FFFFFF"/>
                </a:highlight>
                <a:latin typeface="Arial" panose="020B0604020202020204" pitchFamily="34" charset="0"/>
              </a:rPr>
              <a:t>Γκουέρνικα</a:t>
            </a:r>
            <a:r>
              <a:rPr lang="el-GR" b="0" i="0" dirty="0">
                <a:solidFill>
                  <a:srgbClr val="202122"/>
                </a:solidFill>
                <a:effectLst/>
                <a:highlight>
                  <a:srgbClr val="FFFFFF"/>
                </a:highlight>
                <a:latin typeface="Arial" panose="020B0604020202020204" pitchFamily="34" charset="0"/>
              </a:rPr>
              <a:t> είναι ένα από τα διασημότερα ίσως έργα του </a:t>
            </a:r>
            <a:r>
              <a:rPr lang="el-GR" b="0" i="0" u="none" strike="noStrike" dirty="0">
                <a:effectLst/>
                <a:highlight>
                  <a:srgbClr val="FFFFFF"/>
                </a:highlight>
                <a:latin typeface="Arial" panose="020B0604020202020204" pitchFamily="34" charset="0"/>
                <a:hlinkClick r:id="rId3" tooltip="Πάμπλο Πικάσο"/>
              </a:rPr>
              <a:t>Πάμπλο Πικάσο</a:t>
            </a:r>
            <a:r>
              <a:rPr lang="el-GR" b="0" i="0" dirty="0">
                <a:solidFill>
                  <a:srgbClr val="202122"/>
                </a:solidFill>
                <a:effectLst/>
                <a:highlight>
                  <a:srgbClr val="FFFFFF"/>
                </a:highlight>
                <a:latin typeface="Arial" panose="020B0604020202020204" pitchFamily="34" charset="0"/>
              </a:rPr>
              <a:t>, μια μεγάλων διαστάσεων ελαιογραφία του 1937. Εκτίθεται στη Μαδρίτη, στο </a:t>
            </a:r>
            <a:r>
              <a:rPr lang="el-GR" b="0" i="0" u="none" strike="noStrike" dirty="0">
                <a:effectLst/>
                <a:highlight>
                  <a:srgbClr val="FFFFFF"/>
                </a:highlight>
                <a:latin typeface="Arial" panose="020B0604020202020204" pitchFamily="34" charset="0"/>
                <a:hlinkClick r:id="rId4" tooltip="Εθνικό Μουσείο Τέχνης Βασίλισσα Σοφία"/>
              </a:rPr>
              <a:t>Μουσείο της Βασίλισσας Σοφίας (</a:t>
            </a:r>
            <a:r>
              <a:rPr lang="en-GB" b="0" i="0" u="none" strike="noStrike" dirty="0">
                <a:effectLst/>
                <a:highlight>
                  <a:srgbClr val="FFFFFF"/>
                </a:highlight>
                <a:latin typeface="Arial" panose="020B0604020202020204" pitchFamily="34" charset="0"/>
                <a:hlinkClick r:id="rId4" tooltip="Εθνικό Μουσείο Τέχνης Βασίλισσα Σοφία"/>
              </a:rPr>
              <a:t>Museo Reina Sofía)</a:t>
            </a:r>
            <a:r>
              <a:rPr lang="en-GB" b="0" i="0" dirty="0">
                <a:solidFill>
                  <a:srgbClr val="202122"/>
                </a:solidFill>
                <a:effectLst/>
                <a:highlight>
                  <a:srgbClr val="FFFFFF"/>
                </a:highlight>
                <a:latin typeface="Arial" panose="020B0604020202020204" pitchFamily="34" charset="0"/>
              </a:rPr>
              <a:t>.</a:t>
            </a:r>
            <a:endParaRPr lang="el-GR" b="0" i="0" dirty="0">
              <a:solidFill>
                <a:srgbClr val="202122"/>
              </a:solidFill>
              <a:effectLst/>
              <a:highlight>
                <a:srgbClr val="FFFFFF"/>
              </a:highlight>
              <a:latin typeface="Arial" panose="020B0604020202020204" pitchFamily="34" charset="0"/>
            </a:endParaRPr>
          </a:p>
          <a:p>
            <a:endParaRPr lang="el-GR" b="0" i="0" dirty="0">
              <a:solidFill>
                <a:srgbClr val="202122"/>
              </a:solidFill>
              <a:effectLst/>
              <a:highlight>
                <a:srgbClr val="FFFFFF"/>
              </a:highlight>
              <a:latin typeface="Arial" panose="020B0604020202020204" pitchFamily="34" charset="0"/>
            </a:endParaRPr>
          </a:p>
          <a:p>
            <a:r>
              <a:rPr lang="el-GR" b="0" i="0" dirty="0">
                <a:solidFill>
                  <a:srgbClr val="202122"/>
                </a:solidFill>
                <a:effectLst/>
                <a:highlight>
                  <a:srgbClr val="FFFFFF"/>
                </a:highlight>
                <a:latin typeface="Arial" panose="020B0604020202020204" pitchFamily="34" charset="0"/>
              </a:rPr>
              <a:t>Παρατηρήστε τον πίνακα για λίγο, θεωρείται από πολλούς κριτικούς τέχνης ως το πιο δυνατό έργο ζωγραφικής με </a:t>
            </a:r>
            <a:r>
              <a:rPr lang="el-GR" b="1" i="0" dirty="0">
                <a:solidFill>
                  <a:srgbClr val="202122"/>
                </a:solidFill>
                <a:effectLst/>
                <a:highlight>
                  <a:srgbClr val="FFFFFF"/>
                </a:highlight>
                <a:latin typeface="Arial" panose="020B0604020202020204" pitchFamily="34" charset="0"/>
              </a:rPr>
              <a:t>αντιπολεμικό μήνυμα </a:t>
            </a:r>
            <a:r>
              <a:rPr lang="el-GR" b="0" i="0" dirty="0">
                <a:solidFill>
                  <a:srgbClr val="202122"/>
                </a:solidFill>
                <a:effectLst/>
                <a:highlight>
                  <a:srgbClr val="FFFFFF"/>
                </a:highlight>
                <a:latin typeface="Arial" panose="020B0604020202020204" pitchFamily="34" charset="0"/>
              </a:rPr>
              <a:t>στην ιστορία. Σκεφτείτε γιατί μπορεί να το πιστεύουν αυτό;</a:t>
            </a:r>
          </a:p>
          <a:p>
            <a:endParaRPr lang="x-none" dirty="0"/>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12</a:t>
            </a:fld>
            <a:endParaRPr lang="el-GR" noProof="0"/>
          </a:p>
        </p:txBody>
      </p:sp>
    </p:spTree>
    <p:extLst>
      <p:ext uri="{BB962C8B-B14F-4D97-AF65-F5344CB8AC3E}">
        <p14:creationId xmlns:p14="http://schemas.microsoft.com/office/powerpoint/2010/main" val="2160776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Ευχαριστούμε που παρακολουθήσατε το σημερινό μάθημα. Οι πληροφορίες που ακούσατε στηρίζονται στις παρακάτω πηγές. </a:t>
            </a:r>
          </a:p>
        </p:txBody>
      </p:sp>
      <p:sp>
        <p:nvSpPr>
          <p:cNvPr id="4" name="Θέση αριθμού διαφάνειας 3"/>
          <p:cNvSpPr>
            <a:spLocks noGrp="1"/>
          </p:cNvSpPr>
          <p:nvPr>
            <p:ph type="sldNum" sz="quarter" idx="5"/>
          </p:nvPr>
        </p:nvSpPr>
        <p:spPr/>
        <p:txBody>
          <a:bodyPr/>
          <a:lstStyle/>
          <a:p>
            <a:pPr rtl="0"/>
            <a:fld id="{5A01C38D-F26D-4167-83EF-8774BC62D548}" type="slidenum">
              <a:rPr lang="el-GR" smtClean="0"/>
              <a:t>13</a:t>
            </a:fld>
            <a:endParaRPr lang="el-GR"/>
          </a:p>
        </p:txBody>
      </p:sp>
    </p:spTree>
    <p:extLst>
      <p:ext uri="{BB962C8B-B14F-4D97-AF65-F5344CB8AC3E}">
        <p14:creationId xmlns:p14="http://schemas.microsoft.com/office/powerpoint/2010/main" val="310789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rtl="0"/>
            <a:fld id="{5A01C38D-F26D-4167-83EF-8774BC62D548}" type="slidenum">
              <a:rPr lang="el-GR" smtClean="0"/>
              <a:t>2</a:t>
            </a:fld>
            <a:endParaRPr lang="el-GR"/>
          </a:p>
        </p:txBody>
      </p:sp>
    </p:spTree>
    <p:extLst>
      <p:ext uri="{BB962C8B-B14F-4D97-AF65-F5344CB8AC3E}">
        <p14:creationId xmlns:p14="http://schemas.microsoft.com/office/powerpoint/2010/main" val="48786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3</a:t>
            </a:fld>
            <a:endParaRPr lang="el-GR" noProof="0"/>
          </a:p>
        </p:txBody>
      </p:sp>
    </p:spTree>
    <p:extLst>
      <p:ext uri="{BB962C8B-B14F-4D97-AF65-F5344CB8AC3E}">
        <p14:creationId xmlns:p14="http://schemas.microsoft.com/office/powerpoint/2010/main" val="158423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b="0" i="0" dirty="0">
                <a:solidFill>
                  <a:srgbClr val="FFFFFF"/>
                </a:solidFill>
                <a:effectLst/>
                <a:highlight>
                  <a:srgbClr val="034EA2"/>
                </a:highlight>
                <a:latin typeface="Roboto" panose="020F0502020204030204" pitchFamily="34" charset="0"/>
              </a:rPr>
              <a:t>Η ιστορία αρχίζει από την Ευρωπαϊκή ήπειρος που</a:t>
            </a:r>
            <a:r>
              <a:rPr lang="el-GR" b="0" i="0" dirty="0">
                <a:solidFill>
                  <a:srgbClr val="034EA2"/>
                </a:solidFill>
                <a:effectLst/>
                <a:highlight>
                  <a:srgbClr val="FFFFFF"/>
                </a:highlight>
                <a:latin typeface="Roboto" panose="02000000000000000000" pitchFamily="2" charset="0"/>
              </a:rPr>
              <a:t> πήρε το όνομά της από την </a:t>
            </a:r>
            <a:r>
              <a:rPr lang="el-GR" b="1" i="0" dirty="0">
                <a:solidFill>
                  <a:srgbClr val="034EA2"/>
                </a:solidFill>
                <a:effectLst/>
                <a:highlight>
                  <a:srgbClr val="FFFFFF"/>
                </a:highlight>
                <a:latin typeface="Roboto" panose="02000000000000000000" pitchFamily="2" charset="0"/>
              </a:rPr>
              <a:t>Ευρώπη</a:t>
            </a:r>
            <a:r>
              <a:rPr lang="el-GR" b="0" i="0" dirty="0">
                <a:solidFill>
                  <a:srgbClr val="034EA2"/>
                </a:solidFill>
                <a:effectLst/>
                <a:highlight>
                  <a:srgbClr val="FFFFFF"/>
                </a:highlight>
                <a:latin typeface="Roboto" panose="02000000000000000000" pitchFamily="2" charset="0"/>
              </a:rPr>
              <a:t>, μια πριγκίπισσα της ελληνικής μυθολογίας. Σύμφωνα με τον μύθο, ο Δίας, ο θεός του ουρανού και του κεραυνού, την ερωτεύτηκε, την απήγαγε και την πήγε στην Κρήτη για να ζήσει μαζί του.</a:t>
            </a:r>
            <a:endParaRPr lang="el-GR" b="0" i="0" dirty="0">
              <a:solidFill>
                <a:srgbClr val="FFFFFF"/>
              </a:solidFill>
              <a:effectLst/>
              <a:highlight>
                <a:srgbClr val="034EA2"/>
              </a:highlight>
              <a:latin typeface="Roboto" panose="020F0502020204030204" pitchFamily="34" charset="0"/>
            </a:endParaRPr>
          </a:p>
          <a:p>
            <a:pPr algn="l"/>
            <a:endParaRPr lang="el-GR" b="0" i="0" dirty="0">
              <a:solidFill>
                <a:srgbClr val="FFFFFF"/>
              </a:solidFill>
              <a:effectLst/>
              <a:highlight>
                <a:srgbClr val="034EA2"/>
              </a:highlight>
              <a:latin typeface="Roboto" panose="020F0502020204030204" pitchFamily="34" charset="0"/>
            </a:endParaRPr>
          </a:p>
          <a:p>
            <a:pPr algn="l"/>
            <a:r>
              <a:rPr lang="el-GR" b="0" i="0" dirty="0">
                <a:solidFill>
                  <a:srgbClr val="FFFFFF"/>
                </a:solidFill>
                <a:effectLst/>
                <a:highlight>
                  <a:srgbClr val="034EA2"/>
                </a:highlight>
                <a:latin typeface="Roboto" panose="020F0502020204030204" pitchFamily="34" charset="0"/>
              </a:rPr>
              <a:t>Περιλαμβάνει 47 χώρες και έχει περισσότερους από 700 εκατομμύρια κατοίκους.</a:t>
            </a:r>
            <a:r>
              <a:rPr lang="en-US" b="0" i="0" dirty="0">
                <a:solidFill>
                  <a:srgbClr val="FFFFFF"/>
                </a:solidFill>
                <a:effectLst/>
                <a:highlight>
                  <a:srgbClr val="034EA2"/>
                </a:highlight>
                <a:latin typeface="Roboto" panose="020F0502020204030204" pitchFamily="34" charset="0"/>
              </a:rPr>
              <a:t> </a:t>
            </a:r>
            <a:endParaRPr lang="el-GR" b="0" i="0" dirty="0">
              <a:solidFill>
                <a:srgbClr val="FFFFFF"/>
              </a:solidFill>
              <a:effectLst/>
              <a:highlight>
                <a:srgbClr val="034EA2"/>
              </a:highlight>
              <a:latin typeface="Roboto" panose="020F0502020204030204" pitchFamily="34" charset="0"/>
            </a:endParaRPr>
          </a:p>
          <a:p>
            <a:pPr algn="l"/>
            <a:endParaRPr lang="el-GR" b="0" i="0" dirty="0">
              <a:solidFill>
                <a:srgbClr val="FFFFFF"/>
              </a:solidFill>
              <a:effectLst/>
              <a:highlight>
                <a:srgbClr val="034EA2"/>
              </a:highlight>
              <a:latin typeface="Robot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FFFFFF"/>
                </a:solidFill>
                <a:effectLst/>
                <a:highlight>
                  <a:srgbClr val="034EA2"/>
                </a:highlight>
                <a:latin typeface="Roboto" panose="020F0502020204030204" pitchFamily="34" charset="0"/>
              </a:rPr>
              <a:t>Η ευρωπαϊκή ήπειρος χαρακτηρίζεται από έντονη πολυμορφία όχι μόνο γεωγραφικά, αλλά και πολιτισμικά. Ένα μικρό βίντεο του </a:t>
            </a:r>
            <a:r>
              <a:rPr lang="en-US" b="0" i="0" dirty="0">
                <a:solidFill>
                  <a:srgbClr val="FFFFFF"/>
                </a:solidFill>
                <a:effectLst/>
                <a:highlight>
                  <a:srgbClr val="034EA2"/>
                </a:highlight>
                <a:latin typeface="Roboto" panose="020F0502020204030204" pitchFamily="34" charset="0"/>
              </a:rPr>
              <a:t>National Geographic </a:t>
            </a:r>
            <a:r>
              <a:rPr lang="el-GR" b="0" i="0" dirty="0">
                <a:solidFill>
                  <a:srgbClr val="FFFFFF"/>
                </a:solidFill>
                <a:effectLst/>
                <a:highlight>
                  <a:srgbClr val="034EA2"/>
                </a:highlight>
                <a:latin typeface="Roboto" panose="020F0502020204030204" pitchFamily="34" charset="0"/>
              </a:rPr>
              <a:t>θα μας ταξιδέψει σε 3 λεπτά στην υπέροχη αυτή ήπειρο. </a:t>
            </a:r>
            <a:endParaRPr lang="en-US" b="0" i="0" dirty="0">
              <a:solidFill>
                <a:srgbClr val="FFFFFF"/>
              </a:solidFill>
              <a:effectLst/>
              <a:highlight>
                <a:srgbClr val="034EA2"/>
              </a:highlight>
              <a:latin typeface="Roboto" panose="020F0502020204030204" pitchFamily="34" charset="0"/>
            </a:endParaRPr>
          </a:p>
          <a:p>
            <a:pPr algn="l"/>
            <a:endParaRPr lang="el-GR" b="0" i="0" dirty="0">
              <a:solidFill>
                <a:srgbClr val="FFFFFF"/>
              </a:solidFill>
              <a:effectLst/>
              <a:highlight>
                <a:srgbClr val="034EA2"/>
              </a:highlight>
              <a:latin typeface="Roboto" panose="020F0502020204030204" pitchFamily="34" charset="0"/>
            </a:endParaRPr>
          </a:p>
          <a:p>
            <a:pPr algn="l"/>
            <a:endParaRPr lang="el-GR" b="0" i="0" dirty="0">
              <a:solidFill>
                <a:srgbClr val="FFFFFF"/>
              </a:solidFill>
              <a:effectLst/>
              <a:highlight>
                <a:srgbClr val="034EA2"/>
              </a:highlight>
              <a:latin typeface="Roboto" panose="02000000000000000000" pitchFamily="2" charset="0"/>
            </a:endParaRPr>
          </a:p>
          <a:p>
            <a:endParaRPr lang="x-none" dirty="0"/>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4</a:t>
            </a:fld>
            <a:endParaRPr lang="el-GR" noProof="0"/>
          </a:p>
        </p:txBody>
      </p:sp>
    </p:spTree>
    <p:extLst>
      <p:ext uri="{BB962C8B-B14F-4D97-AF65-F5344CB8AC3E}">
        <p14:creationId xmlns:p14="http://schemas.microsoft.com/office/powerpoint/2010/main" val="250208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a:p>
            <a:r>
              <a:rPr lang="en-GB" dirty="0"/>
              <a:t>https://</a:t>
            </a:r>
            <a:r>
              <a:rPr lang="en-GB" dirty="0" err="1"/>
              <a:t>www.youtube.com</a:t>
            </a:r>
            <a:r>
              <a:rPr lang="en-GB" dirty="0"/>
              <a:t>/</a:t>
            </a:r>
            <a:r>
              <a:rPr lang="en-GB" dirty="0" err="1"/>
              <a:t>watch?v</a:t>
            </a:r>
            <a:r>
              <a:rPr lang="en-GB" dirty="0"/>
              <a:t>=RNx0akt3_XI</a:t>
            </a:r>
            <a:endParaRPr lang="x-none" dirty="0"/>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5</a:t>
            </a:fld>
            <a:endParaRPr lang="el-GR" noProof="0"/>
          </a:p>
        </p:txBody>
      </p:sp>
    </p:spTree>
    <p:extLst>
      <p:ext uri="{BB962C8B-B14F-4D97-AF65-F5344CB8AC3E}">
        <p14:creationId xmlns:p14="http://schemas.microsoft.com/office/powerpoint/2010/main" val="212239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b="0" i="0" dirty="0">
                <a:solidFill>
                  <a:srgbClr val="FFFFFF"/>
                </a:solidFill>
                <a:effectLst/>
                <a:highlight>
                  <a:srgbClr val="034EA2"/>
                </a:highlight>
                <a:latin typeface="Roboto" panose="020F0502020204030204" pitchFamily="34" charset="0"/>
              </a:rPr>
              <a:t>Μερικές φορές όμως μπερδεύουμε την Ευρωπαϊκή ήπειρο με την Ευρωπαϊκή Ένωση. Ας δούμε τη διαφορά.</a:t>
            </a:r>
          </a:p>
          <a:p>
            <a:pPr algn="l"/>
            <a:endParaRPr lang="el-GR" b="0" i="0" dirty="0">
              <a:solidFill>
                <a:srgbClr val="FFFFFF"/>
              </a:solidFill>
              <a:effectLst/>
              <a:highlight>
                <a:srgbClr val="034EA2"/>
              </a:highlight>
              <a:latin typeface="Roboto" panose="020F0502020204030204" pitchFamily="34" charset="0"/>
            </a:endParaRPr>
          </a:p>
          <a:p>
            <a:pPr algn="l"/>
            <a:r>
              <a:rPr lang="el-GR" b="0" i="0" dirty="0">
                <a:solidFill>
                  <a:srgbClr val="FFFFFF"/>
                </a:solidFill>
                <a:effectLst/>
                <a:highlight>
                  <a:srgbClr val="034EA2"/>
                </a:highlight>
                <a:latin typeface="Roboto" panose="02000000000000000000" pitchFamily="2" charset="0"/>
              </a:rPr>
              <a:t>Όσοι ζούμε σε 27 από αυτές τις ευρωπαϊκές χώρες έχουμε ένα βασικό κοινό χαρακτηριστικό: είμαστε όλοι μέρος της Ευρωπαϊκής Ένωσης. Εκτός από πολίτες ή κάτοικοι της χώρας μας, είμαστε και πολίτες ή κάτοικοι της ΕΕ. Μπορεί να έχουμε διαφορετικούς πολιτισμούς και διαφορετικές παραδόσεις, αλλά ταυτόχρονα έχουμε και κοινούς στόχους και κοινές αξίες. </a:t>
            </a:r>
          </a:p>
          <a:p>
            <a:pPr algn="l"/>
            <a:endParaRPr lang="el-GR" b="0" i="0" dirty="0">
              <a:solidFill>
                <a:srgbClr val="FFFFFF"/>
              </a:solidFill>
              <a:effectLst/>
              <a:highlight>
                <a:srgbClr val="034EA2"/>
              </a:highlight>
              <a:latin typeface="Roboto" panose="02000000000000000000" pitchFamily="2" charset="0"/>
            </a:endParaRPr>
          </a:p>
          <a:p>
            <a:pPr algn="l"/>
            <a:r>
              <a:rPr lang="el-GR" b="0" i="0" dirty="0">
                <a:solidFill>
                  <a:srgbClr val="FFFFFF"/>
                </a:solidFill>
                <a:effectLst/>
                <a:highlight>
                  <a:srgbClr val="034EA2"/>
                </a:highlight>
                <a:latin typeface="Roboto" panose="02000000000000000000" pitchFamily="2" charset="0"/>
              </a:rPr>
              <a:t>Γι’ </a:t>
            </a:r>
            <a:r>
              <a:rPr lang="el-GR" b="0" i="0" dirty="0" err="1">
                <a:solidFill>
                  <a:srgbClr val="FFFFFF"/>
                </a:solidFill>
                <a:effectLst/>
                <a:highlight>
                  <a:srgbClr val="034EA2"/>
                </a:highlight>
                <a:latin typeface="Roboto" panose="02000000000000000000" pitchFamily="2" charset="0"/>
              </a:rPr>
              <a:t>αυτο</a:t>
            </a:r>
            <a:r>
              <a:rPr lang="el-GR" b="0" i="0" dirty="0">
                <a:solidFill>
                  <a:srgbClr val="FFFFFF"/>
                </a:solidFill>
                <a:effectLst/>
                <a:highlight>
                  <a:srgbClr val="034EA2"/>
                </a:highlight>
                <a:latin typeface="Roboto" panose="02000000000000000000" pitchFamily="2" charset="0"/>
              </a:rPr>
              <a:t> το σύνθημα της ΕΕ είναι: </a:t>
            </a:r>
            <a:r>
              <a:rPr lang="el-GR" b="1" i="0" dirty="0">
                <a:solidFill>
                  <a:srgbClr val="FFFFFF"/>
                </a:solidFill>
                <a:effectLst/>
                <a:highlight>
                  <a:srgbClr val="034EA2"/>
                </a:highlight>
                <a:latin typeface="Roboto" panose="02000000000000000000" pitchFamily="2" charset="0"/>
              </a:rPr>
              <a:t>«Ενωμένη στην πολυμορφία»</a:t>
            </a:r>
            <a:r>
              <a:rPr lang="el-GR" b="0" i="0" dirty="0">
                <a:solidFill>
                  <a:srgbClr val="FFFFFF"/>
                </a:solidFill>
                <a:effectLst/>
                <a:highlight>
                  <a:srgbClr val="034EA2"/>
                </a:highlight>
                <a:latin typeface="Roboto" panose="02000000000000000000" pitchFamily="2" charset="0"/>
              </a:rPr>
              <a:t>.</a:t>
            </a:r>
          </a:p>
          <a:p>
            <a:endParaRPr lang="x-none" dirty="0"/>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6</a:t>
            </a:fld>
            <a:endParaRPr lang="el-GR" noProof="0"/>
          </a:p>
        </p:txBody>
      </p:sp>
    </p:spTree>
    <p:extLst>
      <p:ext uri="{BB962C8B-B14F-4D97-AF65-F5344CB8AC3E}">
        <p14:creationId xmlns:p14="http://schemas.microsoft.com/office/powerpoint/2010/main" val="564423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dirty="0">
                <a:solidFill>
                  <a:schemeClr val="tx1"/>
                </a:solidFill>
                <a:effectLst/>
                <a:latin typeface="+mn-lt"/>
                <a:ea typeface="+mn-ea"/>
                <a:cs typeface="+mn-cs"/>
              </a:rPr>
              <a:t>Δεν ήταν όμως πάντα έτσι… ο Β’ Π.Π. αφήνει πίσω του μια Ευρώπη που ματώνει κι αιμορραγεί. </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Οι ανθρώπινες απώλειες είναι θεαματικά περισσότερες από κάθε άλλο πόλεμο. Από τους 50.000.000 νεκρούς και αγνοούμενους, τα 35.000.000 είναι </a:t>
            </a:r>
            <a:r>
              <a:rPr lang="el-GR" sz="1200" kern="1200" dirty="0" err="1">
                <a:solidFill>
                  <a:schemeClr val="tx1"/>
                </a:solidFill>
                <a:effectLst/>
                <a:latin typeface="+mn-lt"/>
                <a:ea typeface="+mn-ea"/>
                <a:cs typeface="+mn-cs"/>
              </a:rPr>
              <a:t>Ευρωπαίοι˙</a:t>
            </a:r>
            <a:r>
              <a:rPr lang="el-GR" sz="1200" kern="1200" dirty="0">
                <a:solidFill>
                  <a:schemeClr val="tx1"/>
                </a:solidFill>
                <a:effectLst/>
                <a:latin typeface="+mn-lt"/>
                <a:ea typeface="+mn-ea"/>
                <a:cs typeface="+mn-cs"/>
              </a:rPr>
              <a:t> τέσσερις φορές περισσότεροι απ’ όσους χάθηκαν στον Α΄ Παγκόσμιο πόλεμο! </a:t>
            </a:r>
            <a:endParaRPr lang="x-none" dirty="0"/>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7</a:t>
            </a:fld>
            <a:endParaRPr lang="el-GR" noProof="0"/>
          </a:p>
        </p:txBody>
      </p:sp>
    </p:spTree>
    <p:extLst>
      <p:ext uri="{BB962C8B-B14F-4D97-AF65-F5344CB8AC3E}">
        <p14:creationId xmlns:p14="http://schemas.microsoft.com/office/powerpoint/2010/main" val="397316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Τεράστιος είναι ο αριθμός των αμάχων θυμάτων. Μόνο η Σοβιετική Ένωση χάνει πάνω 20.000.000 ανθρώπους, δηλαδή το 10% του πληθυσμού της!, από τους οποίους σχεδόν το 60% είναι άμαχοι. </a:t>
            </a:r>
          </a:p>
          <a:p>
            <a:r>
              <a:rPr lang="el-GR" sz="1200" kern="1200" dirty="0">
                <a:solidFill>
                  <a:schemeClr val="tx1"/>
                </a:solidFill>
                <a:effectLst/>
                <a:latin typeface="+mn-lt"/>
                <a:ea typeface="+mn-ea"/>
                <a:cs typeface="+mn-cs"/>
              </a:rPr>
              <a:t>Περίπου 30.000.000 άνθρωποι εξαναγκάζονται να εγκαταλείψουν τα σπίτια τους φοβούμενοι την έλευση ξένων στρατευμάτων. Οι πληθυσμοί αυτοί συγκροτούν ένα τεράστιο, διάσπαρτο ανθρώπινο πλήθος χωρίς κανένα μέσο διαβίωσης.</a:t>
            </a:r>
          </a:p>
        </p:txBody>
      </p:sp>
      <p:sp>
        <p:nvSpPr>
          <p:cNvPr id="4" name="Θέση αριθμού διαφάνειας 3"/>
          <p:cNvSpPr>
            <a:spLocks noGrp="1"/>
          </p:cNvSpPr>
          <p:nvPr>
            <p:ph type="sldNum" sz="quarter" idx="10"/>
          </p:nvPr>
        </p:nvSpPr>
        <p:spPr/>
        <p:txBody>
          <a:bodyPr/>
          <a:lstStyle/>
          <a:p>
            <a:pPr rtl="0"/>
            <a:fld id="{5A01C38D-F26D-4167-83EF-8774BC62D548}" type="slidenum">
              <a:rPr lang="el-GR" noProof="0" smtClean="0"/>
              <a:t>8</a:t>
            </a:fld>
            <a:endParaRPr lang="el-GR" noProof="0"/>
          </a:p>
        </p:txBody>
      </p:sp>
    </p:spTree>
    <p:extLst>
      <p:ext uri="{BB962C8B-B14F-4D97-AF65-F5344CB8AC3E}">
        <p14:creationId xmlns:p14="http://schemas.microsoft.com/office/powerpoint/2010/main" val="136647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Ευρώπη μετατρέπεται σε έναν σωρό από ερείπια. Στη Σοβιετική Ένωση καταστράφηκαν  6.000.000 σπίτια, στην Πολωνία το 80% της βιομηχανίας, στη Γαλλία υπέστησαν σοβαρές ζημιές σχεδόν όλα τα λιμάνια κι ένα μεγάλο μέρος του συγκοινωνιακού και σιδηροδρομικού δικτύου, στην Ελλάδα κάηκαν περίπου 160.000 κτίρια και πυρπολήθηκαν 1.700 χωριά. </a:t>
            </a:r>
          </a:p>
          <a:p>
            <a:r>
              <a:rPr lang="el-GR" sz="1200" kern="1200" dirty="0">
                <a:solidFill>
                  <a:schemeClr val="tx1"/>
                </a:solidFill>
                <a:effectLst/>
                <a:latin typeface="+mn-lt"/>
                <a:ea typeface="+mn-ea"/>
                <a:cs typeface="+mn-cs"/>
              </a:rPr>
              <a:t>Πόλεις ισοπεδώνονται. Η συνολική βιομηχανική παραγωγή της Ευρώπης φτάνει μόλις το 50% της προπολεμικής. Η Ελλάδα χάνει σχεδόν το 75% της εμπορικής της ναυτιλίας. </a:t>
            </a:r>
          </a:p>
        </p:txBody>
      </p:sp>
      <p:sp>
        <p:nvSpPr>
          <p:cNvPr id="4" name="Slide Number Placeholder 3"/>
          <p:cNvSpPr>
            <a:spLocks noGrp="1"/>
          </p:cNvSpPr>
          <p:nvPr>
            <p:ph type="sldNum" sz="quarter" idx="5"/>
          </p:nvPr>
        </p:nvSpPr>
        <p:spPr/>
        <p:txBody>
          <a:bodyPr/>
          <a:lstStyle/>
          <a:p>
            <a:pPr rtl="0"/>
            <a:fld id="{5A01C38D-F26D-4167-83EF-8774BC62D548}" type="slidenum">
              <a:rPr lang="el-GR" noProof="0" smtClean="0"/>
              <a:t>9</a:t>
            </a:fld>
            <a:endParaRPr lang="el-GR" noProof="0"/>
          </a:p>
        </p:txBody>
      </p:sp>
    </p:spTree>
    <p:extLst>
      <p:ext uri="{BB962C8B-B14F-4D97-AF65-F5344CB8AC3E}">
        <p14:creationId xmlns:p14="http://schemas.microsoft.com/office/powerpoint/2010/main" val="3998291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0"/>
          </a:p>
        </p:txBody>
      </p:sp>
      <p:sp>
        <p:nvSpPr>
          <p:cNvPr id="2" name="Τίτλος 1">
            <a:extLst>
              <a:ext uri="{FF2B5EF4-FFF2-40B4-BE49-F238E27FC236}">
                <a16:creationId xmlns:a16="http://schemas.microsoft.com/office/drawing/2014/main" id="{EB776FAE-C8F8-44A1-8BC7-9EB948371459}"/>
              </a:ext>
            </a:extLst>
          </p:cNvPr>
          <p:cNvSpPr>
            <a:spLocks noGrp="1"/>
          </p:cNvSpPr>
          <p:nvPr>
            <p:ph type="ctrTitle" hasCustomPrompt="1"/>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rtl="0"/>
            <a:r>
              <a:rPr lang="el-GR" noProof="0"/>
              <a:t>Κάντε κλικ για να επεξεργαστείτε το Στυλ κύριου τίτλου</a:t>
            </a:r>
          </a:p>
        </p:txBody>
      </p:sp>
      <p:sp>
        <p:nvSpPr>
          <p:cNvPr id="3" name="Υπότιτλος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rtl="0">
              <a:lnSpc>
                <a:spcPct val="150000"/>
              </a:lnSpc>
              <a:spcAft>
                <a:spcPts val="1200"/>
              </a:spcAft>
            </a:pPr>
            <a:r>
              <a:rPr lang="en-GB" noProof="0"/>
              <a:t>Click to edit Master subtitle style</a:t>
            </a:r>
            <a:endParaRPr lang="el-GR" noProof="0"/>
          </a:p>
        </p:txBody>
      </p:sp>
      <p:pic>
        <p:nvPicPr>
          <p:cNvPr id="8" name="Εικόνα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Θέση περιεχομένου 2">
            <a:extLst>
              <a:ext uri="{FF2B5EF4-FFF2-40B4-BE49-F238E27FC236}">
                <a16:creationId xmlns:a16="http://schemas.microsoft.com/office/drawing/2014/main" id="{6859B673-4507-4B72-871E-0018907875DD}"/>
              </a:ext>
            </a:extLst>
          </p:cNvPr>
          <p:cNvSpPr>
            <a:spLocks noGrp="1"/>
          </p:cNvSpPr>
          <p:nvPr>
            <p:ph idx="1" hasCustomPrompt="1"/>
          </p:nvPr>
        </p:nvSpPr>
        <p:spPr>
          <a:xfrm>
            <a:off x="604433" y="1604211"/>
            <a:ext cx="10983131" cy="4572752"/>
          </a:xfrm>
        </p:spPr>
        <p:txBody>
          <a:bodyPr rtlCol="0"/>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rtl="0"/>
            <a:r>
              <a:rPr lang="el-GR" noProof="0"/>
              <a:t>Στυλ υποδείγματος κειμένου</a:t>
            </a:r>
          </a:p>
          <a:p>
            <a:pPr lvl="1" rtl="0"/>
            <a:r>
              <a:rPr lang="el-GR" noProof="0"/>
              <a:t>Δεύτερου επιπέδου</a:t>
            </a:r>
          </a:p>
        </p:txBody>
      </p:sp>
      <p:sp>
        <p:nvSpPr>
          <p:cNvPr id="9" name="Τίτλος 8">
            <a:extLst>
              <a:ext uri="{FF2B5EF4-FFF2-40B4-BE49-F238E27FC236}">
                <a16:creationId xmlns:a16="http://schemas.microsoft.com/office/drawing/2014/main" id="{FB8AB91F-D739-4DD5-859B-B16B125BECF6}"/>
              </a:ext>
            </a:extLst>
          </p:cNvPr>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Τίτλος και κείμενο">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Θέση περιεχομένου 2">
            <a:extLst>
              <a:ext uri="{FF2B5EF4-FFF2-40B4-BE49-F238E27FC236}">
                <a16:creationId xmlns:a16="http://schemas.microsoft.com/office/drawing/2014/main" id="{6859B673-4507-4B72-871E-0018907875DD}"/>
              </a:ext>
            </a:extLst>
          </p:cNvPr>
          <p:cNvSpPr>
            <a:spLocks noGrp="1"/>
          </p:cNvSpPr>
          <p:nvPr>
            <p:ph idx="1" hasCustomPrompt="1"/>
          </p:nvPr>
        </p:nvSpPr>
        <p:spPr>
          <a:xfrm>
            <a:off x="604433" y="1604211"/>
            <a:ext cx="10983131" cy="4572752"/>
          </a:xfrm>
        </p:spPr>
        <p:txBody>
          <a:bodyPr rtlCol="0"/>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rtl="0"/>
            <a:r>
              <a:rPr lang="el-GR" noProof="0"/>
              <a:t>Στυλ υποδείγματος κειμένου</a:t>
            </a:r>
          </a:p>
          <a:p>
            <a:pPr lvl="1" rtl="0"/>
            <a:r>
              <a:rPr lang="el-GR" noProof="0"/>
              <a:t>Δεύτερου επιπέδου</a:t>
            </a:r>
          </a:p>
        </p:txBody>
      </p:sp>
      <p:sp>
        <p:nvSpPr>
          <p:cNvPr id="4" name="Τίτλος 3">
            <a:extLst>
              <a:ext uri="{FF2B5EF4-FFF2-40B4-BE49-F238E27FC236}">
                <a16:creationId xmlns:a16="http://schemas.microsoft.com/office/drawing/2014/main" id="{0E770BB0-A521-41C6-A0AE-BEE679D2AD12}"/>
              </a:ext>
            </a:extLst>
          </p:cNvPr>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Θέση περιεχομένου 2">
            <a:extLst>
              <a:ext uri="{FF2B5EF4-FFF2-40B4-BE49-F238E27FC236}">
                <a16:creationId xmlns:a16="http://schemas.microsoft.com/office/drawing/2014/main" id="{D1D47175-944E-463B-ABBB-06669A473913}"/>
              </a:ext>
            </a:extLst>
          </p:cNvPr>
          <p:cNvSpPr>
            <a:spLocks noGrp="1"/>
          </p:cNvSpPr>
          <p:nvPr>
            <p:ph idx="1" hasCustomPrompt="1"/>
          </p:nvPr>
        </p:nvSpPr>
        <p:spPr>
          <a:xfrm>
            <a:off x="1090862" y="1507068"/>
            <a:ext cx="3192379" cy="4669896"/>
          </a:xfrm>
        </p:spPr>
        <p:txBody>
          <a:bodyPr rtlCol="0"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rtl="0"/>
            <a:r>
              <a:rPr lang="el-GR" noProof="0"/>
              <a:t>Στυλ υποδείγματος κειμένου</a:t>
            </a:r>
          </a:p>
          <a:p>
            <a:pPr lvl="1" rtl="0"/>
            <a:r>
              <a:rPr lang="el-GR" noProof="0"/>
              <a:t>Δεύτερου επιπέδου</a:t>
            </a:r>
          </a:p>
        </p:txBody>
      </p:sp>
      <p:sp>
        <p:nvSpPr>
          <p:cNvPr id="9" name="Θέση περιεχομένου 2">
            <a:extLst>
              <a:ext uri="{FF2B5EF4-FFF2-40B4-BE49-F238E27FC236}">
                <a16:creationId xmlns:a16="http://schemas.microsoft.com/office/drawing/2014/main" id="{A40725B0-0DB7-41CE-9C4C-39E8D0F6325E}"/>
              </a:ext>
            </a:extLst>
          </p:cNvPr>
          <p:cNvSpPr>
            <a:spLocks noGrp="1"/>
          </p:cNvSpPr>
          <p:nvPr>
            <p:ph idx="13" hasCustomPrompt="1"/>
          </p:nvPr>
        </p:nvSpPr>
        <p:spPr>
          <a:xfrm>
            <a:off x="4395537" y="1507068"/>
            <a:ext cx="7143905" cy="4669896"/>
          </a:xfrm>
        </p:spPr>
        <p:txBody>
          <a:bodyPr rtlCol="0"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rtl="0"/>
            <a:r>
              <a:rPr lang="el-GR" noProof="0"/>
              <a:t>Στυλ υποδείγματος κειμένου</a:t>
            </a:r>
          </a:p>
          <a:p>
            <a:pPr lvl="1" rtl="0"/>
            <a:r>
              <a:rPr lang="el-GR" noProof="0"/>
              <a:t>Δεύτερου επιπέδου</a:t>
            </a:r>
          </a:p>
        </p:txBody>
      </p:sp>
      <p:sp>
        <p:nvSpPr>
          <p:cNvPr id="11" name="Τίτλος 10">
            <a:extLst>
              <a:ext uri="{FF2B5EF4-FFF2-40B4-BE49-F238E27FC236}">
                <a16:creationId xmlns:a16="http://schemas.microsoft.com/office/drawing/2014/main" id="{F9E63483-559C-4A6F-B04F-D6C56A3CC094}"/>
              </a:ext>
            </a:extLst>
          </p:cNvPr>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
        <p:nvSpPr>
          <p:cNvPr id="9" name="Ορθογώνιο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0"/>
          </a:p>
        </p:txBody>
      </p:sp>
      <p:sp>
        <p:nvSpPr>
          <p:cNvPr id="10" name="Ορθογώνιο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0"/>
          </a:p>
        </p:txBody>
      </p:sp>
      <p:sp>
        <p:nvSpPr>
          <p:cNvPr id="2" name="Τίτλος 1"/>
          <p:cNvSpPr>
            <a:spLocks noGrp="1"/>
          </p:cNvSpPr>
          <p:nvPr>
            <p:ph type="title" hasCustomPrompt="1"/>
          </p:nvPr>
        </p:nvSpPr>
        <p:spPr>
          <a:xfrm>
            <a:off x="521208" y="1536192"/>
            <a:ext cx="6876288" cy="640080"/>
          </a:xfrm>
        </p:spPr>
        <p:txBody>
          <a:bodyPr rtlCol="0">
            <a:normAutofit/>
          </a:bodyPr>
          <a:lstStyle>
            <a:lvl1pPr>
              <a:defRPr sz="3600">
                <a:solidFill>
                  <a:schemeClr val="bg1"/>
                </a:solidFill>
              </a:defRPr>
            </a:lvl1pPr>
          </a:lstStyle>
          <a:p>
            <a:pPr rtl="0"/>
            <a:r>
              <a:rPr lang="el-GR" noProof="0"/>
              <a:t>Κάντε κλικ για να επεξεργαστείτε το Στυλ κύριου τίτλου</a:t>
            </a:r>
          </a:p>
        </p:txBody>
      </p:sp>
      <p:sp>
        <p:nvSpPr>
          <p:cNvPr id="7" name="Θέση περιεχομένου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el-GR" noProof="0"/>
              <a:t>Στυλ υποδείγματος κειμένου</a:t>
            </a:r>
          </a:p>
          <a:p>
            <a:pPr marL="0" lvl="1" indent="0" rtl="0">
              <a:lnSpc>
                <a:spcPct val="150000"/>
              </a:lnSpc>
              <a:spcBef>
                <a:spcPts val="1000"/>
              </a:spcBef>
              <a:spcAft>
                <a:spcPts val="1200"/>
              </a:spcAft>
              <a:buNone/>
            </a:pPr>
            <a:r>
              <a:rPr lang="el-GR" noProof="0"/>
              <a:t>Δεύτερου επιπέδου</a:t>
            </a:r>
          </a:p>
          <a:p>
            <a:pPr marL="0" lvl="2" indent="0" rtl="0">
              <a:lnSpc>
                <a:spcPct val="150000"/>
              </a:lnSpc>
              <a:spcBef>
                <a:spcPts val="1000"/>
              </a:spcBef>
              <a:spcAft>
                <a:spcPts val="1200"/>
              </a:spcAft>
              <a:buNone/>
            </a:pPr>
            <a:r>
              <a:rPr lang="el-GR" noProof="0"/>
              <a:t>Τρίτου επιπέδου</a:t>
            </a:r>
          </a:p>
          <a:p>
            <a:pPr marL="0" lvl="3" indent="0" rtl="0">
              <a:lnSpc>
                <a:spcPct val="150000"/>
              </a:lnSpc>
              <a:spcBef>
                <a:spcPts val="1000"/>
              </a:spcBef>
              <a:spcAft>
                <a:spcPts val="1200"/>
              </a:spcAft>
              <a:buNone/>
            </a:pPr>
            <a:r>
              <a:rPr lang="el-GR" noProof="0"/>
              <a:t>Τέταρτου επιπέδου</a:t>
            </a:r>
          </a:p>
          <a:p>
            <a:pPr marL="0" lvl="4" indent="0" rtl="0">
              <a:lnSpc>
                <a:spcPct val="150000"/>
              </a:lnSpc>
              <a:spcBef>
                <a:spcPts val="1000"/>
              </a:spcBef>
              <a:spcAft>
                <a:spcPts val="1200"/>
              </a:spcAft>
              <a:buNone/>
            </a:pPr>
            <a:r>
              <a:rPr lang="el-GR" noProof="0"/>
              <a:t>Πέμπτου επιπέδου</a:t>
            </a:r>
          </a:p>
        </p:txBody>
      </p:sp>
    </p:spTree>
    <p:extLst>
      <p:ext uri="{BB962C8B-B14F-4D97-AF65-F5344CB8AC3E}">
        <p14:creationId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9" name="Ορθογώνιο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l-GR" sz="1800" noProof="0"/>
          </a:p>
        </p:txBody>
      </p:sp>
      <p:cxnSp>
        <p:nvCxnSpPr>
          <p:cNvPr id="12" name="Ευθεία γραμμή σύνδεσης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Τίτλος 3">
            <a:extLst>
              <a:ext uri="{FF2B5EF4-FFF2-40B4-BE49-F238E27FC236}">
                <a16:creationId xmlns:a16="http://schemas.microsoft.com/office/drawing/2014/main" id="{0017C897-2775-4930-B0BE-BEB72453232A}"/>
              </a:ext>
            </a:extLst>
          </p:cNvPr>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Τυπικό">
    <p:spTree>
      <p:nvGrpSpPr>
        <p:cNvPr id="1" name=""/>
        <p:cNvGrpSpPr/>
        <p:nvPr/>
      </p:nvGrpSpPr>
      <p:grpSpPr>
        <a:xfrm>
          <a:off x="0" y="0"/>
          <a:ext cx="0" cy="0"/>
          <a:chOff x="0" y="0"/>
          <a:chExt cx="0" cy="0"/>
        </a:xfrm>
      </p:grpSpPr>
      <p:sp>
        <p:nvSpPr>
          <p:cNvPr id="9" name="Ορθογώνιο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l-GR" sz="1800" noProof="0"/>
          </a:p>
        </p:txBody>
      </p:sp>
      <p:cxnSp>
        <p:nvCxnSpPr>
          <p:cNvPr id="12" name="Ευθεία γραμμή σύνδεσης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83" t="-3"/>
          <a:stretch/>
        </p:blipFill>
        <p:spPr>
          <a:xfrm>
            <a:off x="269032" y="4801396"/>
            <a:ext cx="11653936" cy="1786228"/>
          </a:xfrm>
          <a:prstGeom prst="rect">
            <a:avLst/>
          </a:prstGeom>
        </p:spPr>
      </p:pic>
      <p:sp>
        <p:nvSpPr>
          <p:cNvPr id="3" name="Τίτλος 2">
            <a:extLst>
              <a:ext uri="{FF2B5EF4-FFF2-40B4-BE49-F238E27FC236}">
                <a16:creationId xmlns:a16="http://schemas.microsoft.com/office/drawing/2014/main" id="{21C16CD2-606C-441E-BBA3-51767980CCA0}"/>
              </a:ext>
            </a:extLst>
          </p:cNvPr>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l-GR" sz="1800" noProof="0"/>
          </a:p>
        </p:txBody>
      </p:sp>
      <p:sp>
        <p:nvSpPr>
          <p:cNvPr id="2" name="Θέση τίτλου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rtl="0"/>
            <a:r>
              <a:rPr lang="el-GR" noProof="0"/>
              <a:t>Κάντε κλικ για να επεξεργαστείτε το Στυλ κύριου τίτλου</a:t>
            </a:r>
          </a:p>
        </p:txBody>
      </p:sp>
      <p:sp>
        <p:nvSpPr>
          <p:cNvPr id="3" name="Θέση κειμένου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38FBAAC-4F3B-432D-8CA1-B6085C19A376}" type="datetime1">
              <a:rPr lang="el-GR" noProof="0" smtClean="0"/>
              <a:t>29/8/2024</a:t>
            </a:fld>
            <a:endParaRPr lang="el-GR" noProof="0"/>
          </a:p>
        </p:txBody>
      </p:sp>
      <p:sp>
        <p:nvSpPr>
          <p:cNvPr id="5" name="Θέση υποσέλιδου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l-GR" noProof="0"/>
          </a:p>
        </p:txBody>
      </p:sp>
      <p:sp>
        <p:nvSpPr>
          <p:cNvPr id="6" name="Θέση αριθμού διαφάνειας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359379A-16E2-4C4A-96D0-A52C442257E7}" type="slidenum">
              <a:rPr lang="el-GR" noProof="0" smtClean="0"/>
              <a:t>‹#›</a:t>
            </a:fld>
            <a:endParaRPr lang="el-GR" noProof="0"/>
          </a:p>
        </p:txBody>
      </p:sp>
      <p:cxnSp>
        <p:nvCxnSpPr>
          <p:cNvPr id="8" name="Ευθεία γραμμή σύνδεσης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Lst>
  <p:hf sldNum="0" hdr="0" ftr="0" dt="0"/>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commons.wikimedia.org/w/index.php?curid=5347527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ebooks.edu.gr/ebooks/v/html/8547/2168/Anthologio_G-D-Dimotikou_html-empl/index05_08.html"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ki/File:Berlin-_the_Capture_and_Aftermath_of_War_1945-1947_C5284.jpg" TargetMode="External"/><Relationship Id="rId13" Type="http://schemas.openxmlformats.org/officeDocument/2006/relationships/hyperlink" Target="http://ebooks.edu.gr/ebooks/v/html/8547/5204/Istoria_G-Gymnasiou_html-empl/index10_49.html" TargetMode="External"/><Relationship Id="rId3" Type="http://schemas.openxmlformats.org/officeDocument/2006/relationships/image" Target="../media/image4.png"/><Relationship Id="rId7" Type="http://schemas.openxmlformats.org/officeDocument/2006/relationships/hyperlink" Target="https://en.wikipedia.org/wiki/The_Blitz" TargetMode="External"/><Relationship Id="rId12" Type="http://schemas.openxmlformats.org/officeDocument/2006/relationships/hyperlink" Target="http://ebooks.edu.gr/ebooks/v/html/8547/2168/Anthologio_G-D-Dimotikou_html-empl/index05_08.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op.europa.eu/webpub/com/lets-explore-europe/el/" TargetMode="External"/><Relationship Id="rId11" Type="http://schemas.openxmlformats.org/officeDocument/2006/relationships/hyperlink" Target="https://commons.wikimedia.org/w/index.php?curid=53475279" TargetMode="External"/><Relationship Id="rId5" Type="http://schemas.openxmlformats.org/officeDocument/2006/relationships/hyperlink" Target="https://european-union.europa.eu/easy-read_el" TargetMode="External"/><Relationship Id="rId10" Type="http://schemas.openxmlformats.org/officeDocument/2006/relationships/hyperlink" Target="https://en.wikipedia.org/wiki/Destruction_of_Warsaw" TargetMode="External"/><Relationship Id="rId4" Type="http://schemas.openxmlformats.org/officeDocument/2006/relationships/hyperlink" Target="https://en.wikipedia.org/wiki/Symbols_of_the_European_Union#:~:text=The%20European%20Union%20(EU)%20uses,European%20Union%20and%20Europe%20Day" TargetMode="External"/><Relationship Id="rId9" Type="http://schemas.openxmlformats.org/officeDocument/2006/relationships/hyperlink" Target="https://el.wikipedia.org/wiki/%CE%93%CE%BA%CE%B5%CF%81%CE%BD%CE%AF%CE%BA%CE%B1_(%CF%80%CE%AF%CE%BD%CE%B1%CE%BA%CE%B1%CF%8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en.wikipedia.org/wiki/The_Blitz"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ommons.wikimedia.org/wiki/File:Berlin-_the_Capture_and_Aftermath_of_War_1945-1947_C5284.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EF8D61-9318-4DC8-A868-2B1BFDD2B2C0}"/>
              </a:ext>
            </a:extLst>
          </p:cNvPr>
          <p:cNvSpPr>
            <a:spLocks noGrp="1"/>
          </p:cNvSpPr>
          <p:nvPr>
            <p:ph type="ctrTitle"/>
          </p:nvPr>
        </p:nvSpPr>
        <p:spPr>
          <a:xfrm>
            <a:off x="1133382" y="3317703"/>
            <a:ext cx="10164024" cy="797141"/>
          </a:xfrm>
        </p:spPr>
        <p:txBody>
          <a:bodyPr rtlCol="0"/>
          <a:lstStyle/>
          <a:p>
            <a:pPr algn="ctr" rtl="0"/>
            <a:r>
              <a:rPr lang="el-GR" b="1" dirty="0"/>
              <a:t>ΑΞ.Ι.Ε.Σ.</a:t>
            </a:r>
            <a:br>
              <a:rPr lang="en-US" dirty="0"/>
            </a:br>
            <a:r>
              <a:rPr lang="el-GR" sz="2400" dirty="0"/>
              <a:t>Αξιοπρέπεια, Ισότητα, Ελευθερία, Σεβασμός</a:t>
            </a:r>
          </a:p>
        </p:txBody>
      </p:sp>
      <p:sp>
        <p:nvSpPr>
          <p:cNvPr id="3" name="Υπότιτλος 2">
            <a:extLst>
              <a:ext uri="{FF2B5EF4-FFF2-40B4-BE49-F238E27FC236}">
                <a16:creationId xmlns:a16="http://schemas.microsoft.com/office/drawing/2014/main" id="{3C322DE6-C2BE-4B53-BC28-C43EBD0052AA}"/>
              </a:ext>
            </a:extLst>
          </p:cNvPr>
          <p:cNvSpPr>
            <a:spLocks noGrp="1"/>
          </p:cNvSpPr>
          <p:nvPr>
            <p:ph type="subTitle" idx="1"/>
          </p:nvPr>
        </p:nvSpPr>
        <p:spPr>
          <a:xfrm>
            <a:off x="1371145" y="1707074"/>
            <a:ext cx="9688498" cy="939226"/>
          </a:xfrm>
        </p:spPr>
        <p:txBody>
          <a:bodyPr rtlCol="0"/>
          <a:lstStyle/>
          <a:p>
            <a:pPr rtl="0"/>
            <a:r>
              <a:rPr lang="el-GR" sz="1800" dirty="0"/>
              <a:t>«Ευαισθητοποίηση και κατανόηση των δικαιωμάτων και των αξιών της Ευρωπαϊκής Ένωσης»</a:t>
            </a:r>
          </a:p>
        </p:txBody>
      </p:sp>
      <p:pic>
        <p:nvPicPr>
          <p:cNvPr id="7" name="Picture 6" descr="A green and orange letters&#10;&#10;Description automatically generated">
            <a:extLst>
              <a:ext uri="{FF2B5EF4-FFF2-40B4-BE49-F238E27FC236}">
                <a16:creationId xmlns:a16="http://schemas.microsoft.com/office/drawing/2014/main" id="{365C0C66-B8BB-5385-D951-387E824F79A9}"/>
              </a:ext>
            </a:extLst>
          </p:cNvPr>
          <p:cNvPicPr>
            <a:picLocks noChangeAspect="1"/>
          </p:cNvPicPr>
          <p:nvPr/>
        </p:nvPicPr>
        <p:blipFill>
          <a:blip r:embed="rId3"/>
          <a:stretch>
            <a:fillRect/>
          </a:stretch>
        </p:blipFill>
        <p:spPr>
          <a:xfrm>
            <a:off x="8477253" y="295606"/>
            <a:ext cx="3292502" cy="897353"/>
          </a:xfrm>
          <a:prstGeom prst="rect">
            <a:avLst/>
          </a:prstGeom>
        </p:spPr>
      </p:pic>
      <p:pic>
        <p:nvPicPr>
          <p:cNvPr id="9" name="Picture 8" descr="A logo for support centre&#10;&#10;Description automatically generated">
            <a:extLst>
              <a:ext uri="{FF2B5EF4-FFF2-40B4-BE49-F238E27FC236}">
                <a16:creationId xmlns:a16="http://schemas.microsoft.com/office/drawing/2014/main" id="{7C2EDAC8-7126-7464-018C-DC31312D64B1}"/>
              </a:ext>
            </a:extLst>
          </p:cNvPr>
          <p:cNvPicPr>
            <a:picLocks noChangeAspect="1"/>
          </p:cNvPicPr>
          <p:nvPr/>
        </p:nvPicPr>
        <p:blipFill>
          <a:blip r:embed="rId4"/>
          <a:stretch>
            <a:fillRect/>
          </a:stretch>
        </p:blipFill>
        <p:spPr>
          <a:xfrm>
            <a:off x="11043821" y="5701261"/>
            <a:ext cx="861133" cy="861133"/>
          </a:xfrm>
          <a:prstGeom prst="rect">
            <a:avLst/>
          </a:prstGeom>
        </p:spPr>
      </p:pic>
      <p:pic>
        <p:nvPicPr>
          <p:cNvPr id="11" name="Picture 10" descr="A blue and white logo&#10;&#10;Description automatically generated">
            <a:extLst>
              <a:ext uri="{FF2B5EF4-FFF2-40B4-BE49-F238E27FC236}">
                <a16:creationId xmlns:a16="http://schemas.microsoft.com/office/drawing/2014/main" id="{2A4D96E3-DA5F-80DD-FB1E-1B9643770A7D}"/>
              </a:ext>
            </a:extLst>
          </p:cNvPr>
          <p:cNvPicPr>
            <a:picLocks noChangeAspect="1"/>
          </p:cNvPicPr>
          <p:nvPr/>
        </p:nvPicPr>
        <p:blipFill>
          <a:blip r:embed="rId5"/>
          <a:stretch>
            <a:fillRect/>
          </a:stretch>
        </p:blipFill>
        <p:spPr>
          <a:xfrm>
            <a:off x="10153096" y="5701261"/>
            <a:ext cx="861133" cy="861133"/>
          </a:xfrm>
          <a:prstGeom prst="rect">
            <a:avLst/>
          </a:prstGeom>
        </p:spPr>
      </p:pic>
      <p:pic>
        <p:nvPicPr>
          <p:cNvPr id="13" name="Picture 12" descr="A blue flag with yellow stars&#10;&#10;Description automatically generated">
            <a:extLst>
              <a:ext uri="{FF2B5EF4-FFF2-40B4-BE49-F238E27FC236}">
                <a16:creationId xmlns:a16="http://schemas.microsoft.com/office/drawing/2014/main" id="{26E7E349-A0E4-9A8D-12CD-5F287981C4AC}"/>
              </a:ext>
            </a:extLst>
          </p:cNvPr>
          <p:cNvPicPr>
            <a:picLocks noChangeAspect="1"/>
          </p:cNvPicPr>
          <p:nvPr/>
        </p:nvPicPr>
        <p:blipFill>
          <a:blip r:embed="rId6"/>
          <a:stretch>
            <a:fillRect/>
          </a:stretch>
        </p:blipFill>
        <p:spPr>
          <a:xfrm>
            <a:off x="9018445" y="5701261"/>
            <a:ext cx="1105059" cy="861133"/>
          </a:xfrm>
          <a:prstGeom prst="rect">
            <a:avLst/>
          </a:prstGeom>
        </p:spPr>
      </p:pic>
      <p:sp>
        <p:nvSpPr>
          <p:cNvPr id="14" name="TextBox 13">
            <a:extLst>
              <a:ext uri="{FF2B5EF4-FFF2-40B4-BE49-F238E27FC236}">
                <a16:creationId xmlns:a16="http://schemas.microsoft.com/office/drawing/2014/main" id="{2BD1CAFC-21CA-847D-E745-73C733428EB3}"/>
              </a:ext>
            </a:extLst>
          </p:cNvPr>
          <p:cNvSpPr txBox="1"/>
          <p:nvPr/>
        </p:nvSpPr>
        <p:spPr>
          <a:xfrm>
            <a:off x="9611134" y="5355824"/>
            <a:ext cx="1945055" cy="337351"/>
          </a:xfrm>
          <a:prstGeom prst="rect">
            <a:avLst/>
          </a:prstGeom>
        </p:spPr>
        <p:txBody>
          <a:bodyPr vert="horz" wrap="none" lIns="91440" tIns="45720" rIns="91440" bIns="45720" rtlCol="0">
            <a:noAutofit/>
          </a:bodyPr>
          <a:lstStyle/>
          <a:p>
            <a:pPr marL="0" indent="0" algn="l">
              <a:lnSpc>
                <a:spcPts val="1800"/>
              </a:lnSpc>
              <a:spcAft>
                <a:spcPts val="600"/>
              </a:spcAft>
              <a:buNone/>
            </a:pPr>
            <a:r>
              <a:rPr lang="el-GR" sz="1200" dirty="0">
                <a:solidFill>
                  <a:schemeClr val="bg1"/>
                </a:solidFill>
                <a:latin typeface="Segoe UI" panose="020B0502040204020203" pitchFamily="34" charset="0"/>
                <a:cs typeface="Segoe UI" panose="020B0502040204020203" pitchFamily="34" charset="0"/>
              </a:rPr>
              <a:t>Με τη συγχρηματοδότηση</a:t>
            </a:r>
          </a:p>
        </p:txBody>
      </p:sp>
      <p:sp>
        <p:nvSpPr>
          <p:cNvPr id="15" name="TextBox 14">
            <a:extLst>
              <a:ext uri="{FF2B5EF4-FFF2-40B4-BE49-F238E27FC236}">
                <a16:creationId xmlns:a16="http://schemas.microsoft.com/office/drawing/2014/main" id="{2C676C7F-F220-7F04-FC6D-C6D2DC91A1F7}"/>
              </a:ext>
            </a:extLst>
          </p:cNvPr>
          <p:cNvSpPr txBox="1"/>
          <p:nvPr/>
        </p:nvSpPr>
        <p:spPr>
          <a:xfrm>
            <a:off x="1371145" y="1077133"/>
            <a:ext cx="3770050" cy="644489"/>
          </a:xfrm>
          <a:prstGeom prst="rect">
            <a:avLst/>
          </a:prstGeom>
        </p:spPr>
        <p:txBody>
          <a:bodyPr vert="horz" wrap="none" lIns="91440" tIns="45720" rIns="91440" bIns="45720" rtlCol="0">
            <a:noAutofit/>
          </a:bodyPr>
          <a:lstStyle/>
          <a:p>
            <a:r>
              <a:rPr lang="el-GR" sz="2000" b="0" i="0" u="none" strike="noStrike" baseline="0" dirty="0">
                <a:solidFill>
                  <a:schemeClr val="bg1"/>
                </a:solidFill>
              </a:rPr>
              <a:t> </a:t>
            </a:r>
            <a:r>
              <a:rPr lang="el-GR" sz="2000" b="1" i="0" u="none" strike="noStrike" baseline="0" dirty="0">
                <a:solidFill>
                  <a:schemeClr val="bg1"/>
                </a:solidFill>
              </a:rPr>
              <a:t>Πρόγραμμα “</a:t>
            </a:r>
            <a:r>
              <a:rPr lang="en-US" sz="2000" b="1" i="0" u="none" strike="noStrike" baseline="0" dirty="0">
                <a:solidFill>
                  <a:schemeClr val="bg1"/>
                </a:solidFill>
              </a:rPr>
              <a:t>BUILD </a:t>
            </a:r>
            <a:r>
              <a:rPr lang="en-US" sz="2000" b="0" i="0" u="none" strike="noStrike" baseline="0" dirty="0">
                <a:solidFill>
                  <a:schemeClr val="bg1"/>
                </a:solidFill>
              </a:rPr>
              <a:t>– </a:t>
            </a:r>
            <a:r>
              <a:rPr lang="en-US" sz="2000" b="1" i="0" u="none" strike="noStrike" baseline="0" dirty="0">
                <a:solidFill>
                  <a:schemeClr val="bg1"/>
                </a:solidFill>
              </a:rPr>
              <a:t>CERV” </a:t>
            </a:r>
            <a:endParaRPr lang="el-GR" sz="2000" dirty="0">
              <a:solidFill>
                <a:schemeClr val="bg1"/>
              </a:solidFill>
              <a:cs typeface="Segoe UI" panose="020B0502040204020203" pitchFamily="34" charset="0"/>
            </a:endParaRPr>
          </a:p>
        </p:txBody>
      </p:sp>
    </p:spTree>
    <p:extLst>
      <p:ext uri="{BB962C8B-B14F-4D97-AF65-F5344CB8AC3E}">
        <p14:creationId xmlns:p14="http://schemas.microsoft.com/office/powerpoint/2010/main" val="29975803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5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426" y="2735686"/>
            <a:ext cx="2489122" cy="3360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g5_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000" y="1320864"/>
            <a:ext cx="3280753" cy="4815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1E6DE2-4BD3-6D00-AB2F-754816F441D4}"/>
              </a:ext>
            </a:extLst>
          </p:cNvPr>
          <p:cNvSpPr txBox="1"/>
          <p:nvPr/>
        </p:nvSpPr>
        <p:spPr>
          <a:xfrm>
            <a:off x="1829703" y="6096000"/>
            <a:ext cx="8506690" cy="461665"/>
          </a:xfrm>
          <a:prstGeom prst="rect">
            <a:avLst/>
          </a:prstGeom>
          <a:noFill/>
        </p:spPr>
        <p:txBody>
          <a:bodyPr wrap="square">
            <a:spAutoFit/>
          </a:bodyPr>
          <a:lstStyle/>
          <a:p>
            <a:pPr algn="ctr"/>
            <a:r>
              <a:rPr lang="el-GR" sz="1200" i="1" dirty="0"/>
              <a:t>Ρακένδυτα και πεινασμένα παιδιά</a:t>
            </a:r>
          </a:p>
          <a:p>
            <a:pPr algn="ctr"/>
            <a:r>
              <a:rPr lang="en-US" sz="1200" dirty="0">
                <a:hlinkClick r:id="rId5"/>
              </a:rPr>
              <a:t>http://ebooks.edu.gr/ebooks/v/html/8547/2168/Anthologio_G-D-Dimotikou_html-empl/index05_08.html</a:t>
            </a:r>
            <a:endParaRPr lang="el-GR" sz="1200" dirty="0"/>
          </a:p>
        </p:txBody>
      </p:sp>
      <p:pic>
        <p:nvPicPr>
          <p:cNvPr id="5" name="Picture 2" descr="undefi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9156" y="2735686"/>
            <a:ext cx="4453844" cy="146220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346426" y="1835440"/>
            <a:ext cx="6403090" cy="577081"/>
          </a:xfrm>
          <a:prstGeom prst="rect">
            <a:avLst/>
          </a:prstGeom>
        </p:spPr>
        <p:txBody>
          <a:bodyPr wrap="square">
            <a:spAutoFit/>
          </a:bodyPr>
          <a:lstStyle/>
          <a:p>
            <a:r>
              <a:rPr lang="en-US" sz="1050" dirty="0"/>
              <a:t>Από </a:t>
            </a:r>
            <a:r>
              <a:rPr lang="en-US" sz="1050" dirty="0" err="1"/>
              <a:t>Ανώνυμος</a:t>
            </a:r>
            <a:r>
              <a:rPr lang="en-US" sz="1050" dirty="0"/>
              <a:t> - The State Archives of the Republic of Macedonia (DARM), </a:t>
            </a:r>
            <a:r>
              <a:rPr lang="en-US" sz="1050" dirty="0" err="1"/>
              <a:t>Κοινό</a:t>
            </a:r>
            <a:r>
              <a:rPr lang="en-US" sz="1050" dirty="0"/>
              <a:t> </a:t>
            </a:r>
            <a:r>
              <a:rPr lang="en-US" sz="1050" dirty="0" err="1"/>
              <a:t>Κτήμ</a:t>
            </a:r>
            <a:r>
              <a:rPr lang="en-US" sz="1050" dirty="0"/>
              <a:t>α, </a:t>
            </a:r>
          </a:p>
          <a:p>
            <a:r>
              <a:rPr lang="en-US" sz="1050" dirty="0">
                <a:hlinkClick r:id="rId7"/>
              </a:rPr>
              <a:t>https://commons.wikimedia.org/w/index.php?curid=53475279</a:t>
            </a:r>
            <a:endParaRPr lang="en-US" sz="1050" dirty="0"/>
          </a:p>
          <a:p>
            <a:endParaRPr lang="en-US" sz="1050" dirty="0"/>
          </a:p>
        </p:txBody>
      </p:sp>
    </p:spTree>
    <p:extLst>
      <p:ext uri="{BB962C8B-B14F-4D97-AF65-F5344CB8AC3E}">
        <p14:creationId xmlns:p14="http://schemas.microsoft.com/office/powerpoint/2010/main" val="53814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ΕΙΚΟΝΕΣ ΜΟΥ\KRAKOBIA\3) Απρίλιος\1-6-4-09 Me Themi-Mano\125.JPG"/>
          <p:cNvPicPr>
            <a:picLocks noChangeAspect="1" noChangeArrowheads="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110073" y="1267562"/>
            <a:ext cx="3682903" cy="27621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ΕΙΚΟΝΕΣ ΜΟΥ\KRAKOBIA\4) Μάιος\Koritsia mas!!!!!!!\27-5-09 B\DSC01027.JPG"/>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1863" t="4956" b="14851"/>
          <a:stretch/>
        </p:blipFill>
        <p:spPr bwMode="auto">
          <a:xfrm>
            <a:off x="4006161" y="4153131"/>
            <a:ext cx="3968024" cy="2431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ΕΙΚΟΝΕΣ ΜΟΥ\KRAKOBIA\4) Μάιος\Koritsia mas!!!!!!!\27-5-09 B\DSC01134.JPG"/>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r="7246"/>
          <a:stretch/>
        </p:blipFill>
        <p:spPr bwMode="auto">
          <a:xfrm>
            <a:off x="584156" y="1262727"/>
            <a:ext cx="3422005" cy="27670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ΕΙΚΟΝΕΣ ΜΟΥ\KRAKOBIA\4) Μάιος\Koritsia mas!!!!!!!\27-5-09 B\DSC01049.JP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7896888" y="1267563"/>
            <a:ext cx="3682903" cy="2762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1E6DE2-4BD3-6D00-AB2F-754816F441D4}"/>
              </a:ext>
            </a:extLst>
          </p:cNvPr>
          <p:cNvSpPr txBox="1"/>
          <p:nvPr/>
        </p:nvSpPr>
        <p:spPr>
          <a:xfrm>
            <a:off x="165397" y="554560"/>
            <a:ext cx="2362199" cy="584775"/>
          </a:xfrm>
          <a:prstGeom prst="rect">
            <a:avLst/>
          </a:prstGeom>
          <a:noFill/>
        </p:spPr>
        <p:txBody>
          <a:bodyPr wrap="square">
            <a:spAutoFit/>
          </a:bodyPr>
          <a:lstStyle/>
          <a:p>
            <a:pPr algn="ctr"/>
            <a:r>
              <a:rPr lang="el-GR" sz="1600" dirty="0"/>
              <a:t>Στρατόπεδο</a:t>
            </a:r>
            <a:endParaRPr lang="en-US" sz="1600" dirty="0"/>
          </a:p>
          <a:p>
            <a:pPr algn="ctr"/>
            <a:r>
              <a:rPr lang="el-GR" sz="1600" dirty="0"/>
              <a:t> </a:t>
            </a:r>
            <a:r>
              <a:rPr lang="de-DE" sz="1600" i="1" dirty="0"/>
              <a:t>Auschwitz</a:t>
            </a:r>
            <a:r>
              <a:rPr lang="de-DE" sz="1600" dirty="0"/>
              <a:t>‎‎</a:t>
            </a:r>
            <a:endParaRPr lang="el-GR" sz="1600" dirty="0"/>
          </a:p>
        </p:txBody>
      </p:sp>
    </p:spTree>
    <p:extLst>
      <p:ext uri="{BB962C8B-B14F-4D97-AF65-F5344CB8AC3E}">
        <p14:creationId xmlns:p14="http://schemas.microsoft.com/office/powerpoint/2010/main" val="51965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and white drawing of a person and a dog&#10;&#10;Description automatically generated">
            <a:extLst>
              <a:ext uri="{FF2B5EF4-FFF2-40B4-BE49-F238E27FC236}">
                <a16:creationId xmlns:a16="http://schemas.microsoft.com/office/drawing/2014/main" id="{46E6549B-CB04-E268-0A66-A94F9D1415D6}"/>
              </a:ext>
            </a:extLst>
          </p:cNvPr>
          <p:cNvPicPr>
            <a:picLocks noGrp="1" noChangeAspect="1"/>
          </p:cNvPicPr>
          <p:nvPr>
            <p:ph idx="1"/>
          </p:nvPr>
        </p:nvPicPr>
        <p:blipFill>
          <a:blip r:embed="rId3"/>
          <a:stretch>
            <a:fillRect/>
          </a:stretch>
        </p:blipFill>
        <p:spPr>
          <a:xfrm>
            <a:off x="604434" y="1301492"/>
            <a:ext cx="10983132" cy="4947356"/>
          </a:xfrm>
        </p:spPr>
      </p:pic>
      <p:sp>
        <p:nvSpPr>
          <p:cNvPr id="3" name="Title 2">
            <a:extLst>
              <a:ext uri="{FF2B5EF4-FFF2-40B4-BE49-F238E27FC236}">
                <a16:creationId xmlns:a16="http://schemas.microsoft.com/office/drawing/2014/main" id="{CD530577-462B-5019-921A-632D1316338A}"/>
              </a:ext>
            </a:extLst>
          </p:cNvPr>
          <p:cNvSpPr>
            <a:spLocks noGrp="1"/>
          </p:cNvSpPr>
          <p:nvPr>
            <p:ph type="title"/>
          </p:nvPr>
        </p:nvSpPr>
        <p:spPr/>
        <p:txBody>
          <a:bodyPr/>
          <a:lstStyle/>
          <a:p>
            <a:r>
              <a:rPr lang="en-US" dirty="0"/>
              <a:t>GUERNICA – </a:t>
            </a:r>
            <a:r>
              <a:rPr lang="el-GR" dirty="0"/>
              <a:t>ΓΚΟΥΕΡΝΙΚΑ</a:t>
            </a:r>
            <a:r>
              <a:rPr lang="en-US" dirty="0"/>
              <a:t> (</a:t>
            </a:r>
            <a:r>
              <a:rPr lang="el-GR" dirty="0"/>
              <a:t>Πάμπλο Πικάσο)</a:t>
            </a:r>
            <a:endParaRPr lang="x-none" dirty="0"/>
          </a:p>
        </p:txBody>
      </p:sp>
      <p:sp>
        <p:nvSpPr>
          <p:cNvPr id="5" name="TextBox 4">
            <a:extLst>
              <a:ext uri="{FF2B5EF4-FFF2-40B4-BE49-F238E27FC236}">
                <a16:creationId xmlns:a16="http://schemas.microsoft.com/office/drawing/2014/main" id="{A683D0CF-43C8-BFC0-58D6-68E86ED98824}"/>
              </a:ext>
            </a:extLst>
          </p:cNvPr>
          <p:cNvSpPr txBox="1"/>
          <p:nvPr/>
        </p:nvSpPr>
        <p:spPr>
          <a:xfrm>
            <a:off x="604434" y="6353950"/>
            <a:ext cx="11220011" cy="461665"/>
          </a:xfrm>
          <a:prstGeom prst="rect">
            <a:avLst/>
          </a:prstGeom>
          <a:noFill/>
        </p:spPr>
        <p:txBody>
          <a:bodyPr wrap="square">
            <a:spAutoFit/>
          </a:bodyPr>
          <a:lstStyle/>
          <a:p>
            <a:r>
              <a:rPr lang="x-none" sz="1200" dirty="0"/>
              <a:t>By Pablo Picasso - PICASSO, la exposición del Reina-Prado. Guernica is in the collection of Museo Reina Sofia, Madrid.Source page: http://www.picassotradicionyvanguardia.com/08R.php (archive.org), Fair use, https://en.wikipedia.org/w/index.php?curid=1683114</a:t>
            </a:r>
          </a:p>
        </p:txBody>
      </p:sp>
      <p:pic>
        <p:nvPicPr>
          <p:cNvPr id="8" name="Picture 7" descr="A green and orange letters&#10;&#10;Description automatically generated">
            <a:extLst>
              <a:ext uri="{FF2B5EF4-FFF2-40B4-BE49-F238E27FC236}">
                <a16:creationId xmlns:a16="http://schemas.microsoft.com/office/drawing/2014/main" id="{1870C8DB-7E0A-1270-3AFC-F494CCD411A1}"/>
              </a:ext>
            </a:extLst>
          </p:cNvPr>
          <p:cNvPicPr>
            <a:picLocks noChangeAspect="1"/>
          </p:cNvPicPr>
          <p:nvPr/>
        </p:nvPicPr>
        <p:blipFill>
          <a:blip r:embed="rId4"/>
          <a:stretch>
            <a:fillRect/>
          </a:stretch>
        </p:blipFill>
        <p:spPr>
          <a:xfrm>
            <a:off x="9268624" y="299581"/>
            <a:ext cx="2744082" cy="747763"/>
          </a:xfrm>
          <a:prstGeom prst="rect">
            <a:avLst/>
          </a:prstGeom>
          <a:noFill/>
        </p:spPr>
      </p:pic>
    </p:spTree>
    <p:extLst>
      <p:ext uri="{BB962C8B-B14F-4D97-AF65-F5344CB8AC3E}">
        <p14:creationId xmlns:p14="http://schemas.microsoft.com/office/powerpoint/2010/main" val="3165104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orange letters&#10;&#10;Description automatically generated">
            <a:extLst>
              <a:ext uri="{FF2B5EF4-FFF2-40B4-BE49-F238E27FC236}">
                <a16:creationId xmlns:a16="http://schemas.microsoft.com/office/drawing/2014/main" id="{C6345CE2-14A3-B8ED-39CC-02B2F10CAE13}"/>
              </a:ext>
            </a:extLst>
          </p:cNvPr>
          <p:cNvPicPr>
            <a:picLocks noChangeAspect="1"/>
          </p:cNvPicPr>
          <p:nvPr/>
        </p:nvPicPr>
        <p:blipFill>
          <a:blip r:embed="rId3"/>
          <a:stretch>
            <a:fillRect/>
          </a:stretch>
        </p:blipFill>
        <p:spPr>
          <a:xfrm>
            <a:off x="9268624" y="299581"/>
            <a:ext cx="2744082" cy="747763"/>
          </a:xfrm>
          <a:prstGeom prst="rect">
            <a:avLst/>
          </a:prstGeom>
          <a:noFill/>
        </p:spPr>
      </p:pic>
      <p:sp>
        <p:nvSpPr>
          <p:cNvPr id="2" name="Τίτλος 1">
            <a:extLst>
              <a:ext uri="{FF2B5EF4-FFF2-40B4-BE49-F238E27FC236}">
                <a16:creationId xmlns:a16="http://schemas.microsoft.com/office/drawing/2014/main" id="{2A31795B-A93A-416C-8052-FAF4D9073E67}"/>
              </a:ext>
            </a:extLst>
          </p:cNvPr>
          <p:cNvSpPr>
            <a:spLocks noGrp="1"/>
          </p:cNvSpPr>
          <p:nvPr>
            <p:ph type="title"/>
          </p:nvPr>
        </p:nvSpPr>
        <p:spPr>
          <a:xfrm>
            <a:off x="604434" y="448628"/>
            <a:ext cx="10983132" cy="747763"/>
          </a:xfrm>
        </p:spPr>
        <p:txBody>
          <a:bodyPr rtlCol="0" anchor="ctr">
            <a:normAutofit/>
          </a:bodyPr>
          <a:lstStyle/>
          <a:p>
            <a:pPr rtl="0"/>
            <a:r>
              <a:rPr lang="el-GR" dirty="0"/>
              <a:t>ΑΞ.Ι.Ε.Σ. – </a:t>
            </a:r>
            <a:r>
              <a:rPr lang="el-GR"/>
              <a:t>Αξιοπρέπεια, Ισότητα, Ελευθερία, Σεβασμός</a:t>
            </a:r>
          </a:p>
        </p:txBody>
      </p:sp>
      <p:sp>
        <p:nvSpPr>
          <p:cNvPr id="4" name="TextBox 3">
            <a:extLst>
              <a:ext uri="{FF2B5EF4-FFF2-40B4-BE49-F238E27FC236}">
                <a16:creationId xmlns:a16="http://schemas.microsoft.com/office/drawing/2014/main" id="{D45AE0FD-702F-A50F-0EE6-20959FDD3B00}"/>
              </a:ext>
            </a:extLst>
          </p:cNvPr>
          <p:cNvSpPr txBox="1"/>
          <p:nvPr/>
        </p:nvSpPr>
        <p:spPr>
          <a:xfrm>
            <a:off x="778933" y="1345438"/>
            <a:ext cx="10481733" cy="5078313"/>
          </a:xfrm>
          <a:prstGeom prst="rect">
            <a:avLst/>
          </a:prstGeom>
          <a:noFill/>
        </p:spPr>
        <p:txBody>
          <a:bodyPr wrap="square">
            <a:spAutoFit/>
          </a:bodyPr>
          <a:lstStyle/>
          <a:p>
            <a:pPr marL="342900" lvl="0" indent="-342900">
              <a:buFont typeface="Symbol" pitchFamily="2" charset="2"/>
              <a:buChar char=""/>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https://en.wikipedia.org/wiki/Symbols_of_the_European_Union#:~:text=The%20European%20Union%20(EU)%20uses,European%20Union%20and%20Europe%20Day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l-GR" sz="18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https://european-union.europa.eu/easy-read_el</a:t>
            </a:r>
            <a:endParaRPr lang="en-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https://op.europa.eu/webpub/com/lets-explore-europe/el/</a:t>
            </a:r>
            <a:r>
              <a:rPr lang="en-G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National Geographic, Europe,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https://</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www.youtube.com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watch?v</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=RNx0akt3_XI</a:t>
            </a:r>
            <a:endParaRPr lang="en-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Blitz. (2024, July 25). In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Wikipedia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https://en.wikipedia.org/wiki/The_Blitz</a:t>
            </a:r>
            <a:r>
              <a:rPr lang="en-G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buFont typeface="Symbol" pitchFamily="2" charset="2"/>
              <a:buChar char=""/>
            </a:pP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Litratu:Berlin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the Capture and Aftermath of War 1945-1947 C5284.Jpg. In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Wikipedia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https://commons.wikimedia.org/wiki/File:Berlin-_the_Capture_and_Aftermath_of_War_1945-1947_C5284.jpg</a:t>
            </a:r>
            <a:r>
              <a:rPr lang="en-G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buFont typeface="Symbol" pitchFamily="2" charset="2"/>
              <a:buChar char=""/>
            </a:pP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https://el.wikipedia.org/wiki/%CE%93%CE%BA%CE%B5%CF%81%CE%BD%CE%AF%CE%BA%CE%B1_(%CF%80%CE%AF%CE%BD%CE%B1%CE%BA%CE%B1%CF%82)</a:t>
            </a:r>
            <a:r>
              <a:rPr lang="en-G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buFont typeface="Symbol" pitchFamily="2"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Destruction of Warsaw. (2024, August 15). In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Wikipedia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a:rPr>
              <a:t>https://en.wikipedia.org/wiki/Destruction_of_Warsaw</a:t>
            </a:r>
            <a:r>
              <a:rPr lang="en-G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buFont typeface="Symbol" pitchFamily="2" charset="2"/>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Α</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π</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ό</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Ανώνυμος</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The State Archives of the Republic of Macedonia (DARM),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Κοινό</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Κτήμ</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α,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1"/>
              </a:rPr>
              <a:t>https://commons.wikimedia.org/w/index.php?curid=53475279</a:t>
            </a:r>
            <a:endParaRPr lang="en-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2"/>
              </a:rPr>
              <a:t>http://ebooks.edu.gr/ebooks/v/html/8547/2168/Anthologio_G-D-Dimotikou_html-empl/index05_08.html</a:t>
            </a:r>
            <a:endParaRPr lang="en-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3"/>
              </a:rPr>
              <a:t>http://ebooks.edu.gr/ebooks/v/html/8547/5204/Istoria_G-Gymnasiou_html-empl/index10_49.html</a:t>
            </a:r>
            <a:endParaRPr lang="en-G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549954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31795B-A93A-416C-8052-FAF4D9073E67}"/>
              </a:ext>
            </a:extLst>
          </p:cNvPr>
          <p:cNvSpPr>
            <a:spLocks noGrp="1"/>
          </p:cNvSpPr>
          <p:nvPr>
            <p:ph type="title"/>
          </p:nvPr>
        </p:nvSpPr>
        <p:spPr/>
        <p:txBody>
          <a:bodyPr rtlCol="0"/>
          <a:lstStyle/>
          <a:p>
            <a:pPr rtl="0"/>
            <a:r>
              <a:rPr lang="el-GR" dirty="0"/>
              <a:t>ΑΞ.Ι.Ε.Σ. – </a:t>
            </a:r>
            <a:r>
              <a:rPr lang="el-GR" sz="2000" dirty="0"/>
              <a:t>Αξιοπρέπεια, Ισότητα, Ελευθερία, Σεβασμός</a:t>
            </a:r>
          </a:p>
        </p:txBody>
      </p:sp>
      <p:sp>
        <p:nvSpPr>
          <p:cNvPr id="4" name="Θέση κειμένου 5" descr="Διαφάνειες 2D">
            <a:extLst>
              <a:ext uri="{FF2B5EF4-FFF2-40B4-BE49-F238E27FC236}">
                <a16:creationId xmlns:a16="http://schemas.microsoft.com/office/drawing/2014/main" id="{5D483DB7-3925-4129-9AB3-FF75028415D3}"/>
              </a:ext>
            </a:extLst>
          </p:cNvPr>
          <p:cNvSpPr txBox="1">
            <a:spLocks/>
          </p:cNvSpPr>
          <p:nvPr/>
        </p:nvSpPr>
        <p:spPr>
          <a:xfrm>
            <a:off x="632726" y="1414356"/>
            <a:ext cx="3475038" cy="365125"/>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ea typeface="+mj-ea"/>
                <a:cs typeface="+mj-cs"/>
              </a:rPr>
              <a:t>1. </a:t>
            </a:r>
            <a:r>
              <a:rPr lang="el-GR" sz="1800" b="0" i="0" u="none" strike="noStrike" baseline="0" dirty="0">
                <a:solidFill>
                  <a:srgbClr val="000000"/>
                </a:solidFill>
                <a:latin typeface="+mj-lt"/>
              </a:rPr>
              <a:t>ΑΣΦΑΛΗ ΞΕΝΟΙΑΣΤΑ ΠΑΙΔΙΑ ΤΩΡΑ – ΑΞΕΠΤ / Α.ΧΕ.Ρ.Τ. </a:t>
            </a:r>
            <a:r>
              <a:rPr lang="el-GR" sz="1800" b="0" i="0" u="none" strike="noStrike" baseline="0" dirty="0">
                <a:solidFill>
                  <a:srgbClr val="000000"/>
                </a:solidFill>
                <a:latin typeface="Times New Roman" panose="02020603050405020304" pitchFamily="18" charset="0"/>
              </a:rPr>
              <a:t>	</a:t>
            </a:r>
          </a:p>
        </p:txBody>
      </p:sp>
      <p:sp>
        <p:nvSpPr>
          <p:cNvPr id="6" name="Πλαίσιο κειμένου 2D 2 ">
            <a:extLst>
              <a:ext uri="{FF2B5EF4-FFF2-40B4-BE49-F238E27FC236}">
                <a16:creationId xmlns:a16="http://schemas.microsoft.com/office/drawing/2014/main" id="{F7E77654-B14A-463A-9892-AB5ABE4D5E5E}"/>
              </a:ext>
            </a:extLst>
          </p:cNvPr>
          <p:cNvSpPr txBox="1"/>
          <p:nvPr/>
        </p:nvSpPr>
        <p:spPr>
          <a:xfrm>
            <a:off x="604434" y="4405194"/>
            <a:ext cx="9794590" cy="1523815"/>
          </a:xfrm>
          <a:prstGeom prst="rect">
            <a:avLst/>
          </a:prstGeom>
          <a:noFill/>
        </p:spPr>
        <p:txBody>
          <a:bodyPr wrap="square" rtlCol="0">
            <a:spAutoFit/>
          </a:bodyPr>
          <a:lstStyle>
            <a:defPPr>
              <a:defRPr lang="en-US"/>
            </a:defPPr>
            <a:lvl1pPr>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marL="67945" algn="just">
              <a:lnSpc>
                <a:spcPct val="150000"/>
              </a:lnSpc>
            </a:pPr>
            <a:r>
              <a:rPr lang="el-GR" sz="1600" dirty="0">
                <a:effectLst/>
                <a:latin typeface="+mj-lt"/>
                <a:ea typeface="Calibri" panose="020F0502020204030204" pitchFamily="34" charset="0"/>
              </a:rPr>
              <a:t>Στόχος</a:t>
            </a:r>
            <a:r>
              <a:rPr lang="el-GR" sz="1600" spc="-25" dirty="0">
                <a:effectLst/>
                <a:latin typeface="+mj-lt"/>
                <a:ea typeface="Calibri" panose="020F0502020204030204" pitchFamily="34" charset="0"/>
              </a:rPr>
              <a:t> </a:t>
            </a:r>
            <a:r>
              <a:rPr lang="el-GR" sz="1600" dirty="0">
                <a:effectLst/>
                <a:latin typeface="+mj-lt"/>
                <a:ea typeface="Calibri" panose="020F0502020204030204" pitchFamily="34" charset="0"/>
              </a:rPr>
              <a:t>του</a:t>
            </a:r>
            <a:r>
              <a:rPr lang="el-GR" sz="1600" spc="-5" dirty="0">
                <a:effectLst/>
                <a:latin typeface="+mj-lt"/>
                <a:ea typeface="Calibri" panose="020F0502020204030204" pitchFamily="34" charset="0"/>
              </a:rPr>
              <a:t> </a:t>
            </a:r>
            <a:r>
              <a:rPr lang="el-GR" sz="1600" dirty="0">
                <a:effectLst/>
                <a:latin typeface="+mj-lt"/>
                <a:ea typeface="Calibri" panose="020F0502020204030204" pitchFamily="34" charset="0"/>
              </a:rPr>
              <a:t>έργου</a:t>
            </a:r>
            <a:r>
              <a:rPr lang="el-GR" sz="1600" spc="-5" dirty="0">
                <a:effectLst/>
                <a:latin typeface="+mj-lt"/>
                <a:ea typeface="Calibri" panose="020F0502020204030204" pitchFamily="34" charset="0"/>
              </a:rPr>
              <a:t> </a:t>
            </a:r>
            <a:r>
              <a:rPr lang="el-GR" sz="1600" dirty="0">
                <a:effectLst/>
                <a:latin typeface="+mj-lt"/>
                <a:ea typeface="Calibri" panose="020F0502020204030204" pitchFamily="34" charset="0"/>
              </a:rPr>
              <a:t>ΑΞ.Ι.Ε.Σ.</a:t>
            </a:r>
            <a:r>
              <a:rPr lang="el-GR" sz="1600" spc="-25" dirty="0">
                <a:effectLst/>
                <a:latin typeface="+mj-lt"/>
                <a:ea typeface="Calibri" panose="020F0502020204030204" pitchFamily="34" charset="0"/>
              </a:rPr>
              <a:t> </a:t>
            </a:r>
            <a:r>
              <a:rPr lang="el-GR" sz="1600" dirty="0">
                <a:effectLst/>
                <a:latin typeface="+mj-lt"/>
                <a:ea typeface="Calibri" panose="020F0502020204030204" pitchFamily="34" charset="0"/>
              </a:rPr>
              <a:t>είναι</a:t>
            </a:r>
            <a:r>
              <a:rPr lang="el-GR" sz="1600" spc="-20" dirty="0">
                <a:effectLst/>
                <a:latin typeface="+mj-lt"/>
                <a:ea typeface="Calibri" panose="020F0502020204030204" pitchFamily="34" charset="0"/>
              </a:rPr>
              <a:t> </a:t>
            </a:r>
            <a:r>
              <a:rPr lang="el-GR" sz="1600" dirty="0">
                <a:effectLst/>
                <a:latin typeface="+mj-lt"/>
                <a:ea typeface="Calibri" panose="020F0502020204030204" pitchFamily="34" charset="0"/>
              </a:rPr>
              <a:t>η</a:t>
            </a:r>
            <a:r>
              <a:rPr lang="el-GR" sz="1600" spc="-10" dirty="0">
                <a:effectLst/>
                <a:latin typeface="+mj-lt"/>
                <a:ea typeface="Calibri" panose="020F0502020204030204" pitchFamily="34" charset="0"/>
              </a:rPr>
              <a:t> </a:t>
            </a:r>
            <a:r>
              <a:rPr lang="el-GR" sz="1600" dirty="0">
                <a:effectLst/>
                <a:latin typeface="+mj-lt"/>
                <a:ea typeface="Calibri" panose="020F0502020204030204" pitchFamily="34" charset="0"/>
              </a:rPr>
              <a:t>αξιοποίηση</a:t>
            </a:r>
            <a:r>
              <a:rPr lang="el-GR" sz="1600" spc="-15" dirty="0">
                <a:effectLst/>
                <a:latin typeface="+mj-lt"/>
                <a:ea typeface="Calibri" panose="020F0502020204030204" pitchFamily="34" charset="0"/>
              </a:rPr>
              <a:t> </a:t>
            </a:r>
            <a:r>
              <a:rPr lang="el-GR" sz="1600" dirty="0">
                <a:effectLst/>
                <a:latin typeface="+mj-lt"/>
                <a:ea typeface="Calibri" panose="020F0502020204030204" pitchFamily="34" charset="0"/>
              </a:rPr>
              <a:t>της</a:t>
            </a:r>
            <a:r>
              <a:rPr lang="el-GR" sz="1600" spc="-10" dirty="0">
                <a:effectLst/>
                <a:latin typeface="+mj-lt"/>
                <a:ea typeface="Calibri" panose="020F0502020204030204" pitchFamily="34" charset="0"/>
              </a:rPr>
              <a:t> </a:t>
            </a:r>
            <a:r>
              <a:rPr lang="el-GR" sz="1600" dirty="0">
                <a:effectLst/>
                <a:latin typeface="+mj-lt"/>
                <a:ea typeface="Calibri" panose="020F0502020204030204" pitchFamily="34" charset="0"/>
              </a:rPr>
              <a:t>εκπαίδευσης</a:t>
            </a:r>
            <a:r>
              <a:rPr lang="el-GR" sz="1600" spc="-15" dirty="0">
                <a:effectLst/>
                <a:latin typeface="+mj-lt"/>
                <a:ea typeface="Calibri" panose="020F0502020204030204" pitchFamily="34" charset="0"/>
              </a:rPr>
              <a:t> </a:t>
            </a:r>
            <a:r>
              <a:rPr lang="el-GR" sz="1600" dirty="0">
                <a:effectLst/>
                <a:latin typeface="+mj-lt"/>
                <a:ea typeface="Calibri" panose="020F0502020204030204" pitchFamily="34" charset="0"/>
              </a:rPr>
              <a:t>σε</a:t>
            </a:r>
            <a:r>
              <a:rPr lang="el-GR" sz="1600" spc="-20" dirty="0">
                <a:effectLst/>
                <a:latin typeface="+mj-lt"/>
                <a:ea typeface="Calibri" panose="020F0502020204030204" pitchFamily="34" charset="0"/>
              </a:rPr>
              <a:t> </a:t>
            </a:r>
            <a:r>
              <a:rPr lang="el-GR" sz="1600" dirty="0">
                <a:effectLst/>
                <a:latin typeface="+mj-lt"/>
                <a:ea typeface="Calibri" panose="020F0502020204030204" pitchFamily="34" charset="0"/>
              </a:rPr>
              <a:t>μια</a:t>
            </a:r>
            <a:r>
              <a:rPr lang="en-US" sz="1600" dirty="0">
                <a:effectLst/>
                <a:latin typeface="+mj-lt"/>
                <a:ea typeface="Calibri" panose="020F0502020204030204" pitchFamily="34" charset="0"/>
              </a:rPr>
              <a:t> </a:t>
            </a:r>
            <a:r>
              <a:rPr lang="el-GR" sz="1600" dirty="0">
                <a:effectLst/>
                <a:latin typeface="+mj-lt"/>
                <a:ea typeface="Calibri" panose="020F0502020204030204" pitchFamily="34" charset="0"/>
              </a:rPr>
              <a:t>περιθωριοποιημένη κοινωνική ομάδα, αυτή των ενηλίκων μαθητών του Σχολείου Δεύτερης Ευκαιρίας των</a:t>
            </a:r>
            <a:r>
              <a:rPr lang="el-GR" sz="1600" spc="-240" dirty="0">
                <a:effectLst/>
                <a:latin typeface="+mj-lt"/>
                <a:ea typeface="Calibri" panose="020F0502020204030204" pitchFamily="34" charset="0"/>
              </a:rPr>
              <a:t> </a:t>
            </a:r>
            <a:r>
              <a:rPr lang="el-GR" sz="1600" dirty="0">
                <a:effectLst/>
                <a:latin typeface="+mj-lt"/>
                <a:ea typeface="Calibri" panose="020F0502020204030204" pitchFamily="34" charset="0"/>
              </a:rPr>
              <a:t>φυλακών</a:t>
            </a:r>
            <a:r>
              <a:rPr lang="el-GR" sz="1600" spc="-10" dirty="0">
                <a:effectLst/>
                <a:latin typeface="+mj-lt"/>
                <a:ea typeface="Calibri" panose="020F0502020204030204" pitchFamily="34" charset="0"/>
              </a:rPr>
              <a:t> </a:t>
            </a:r>
            <a:r>
              <a:rPr lang="el-GR" sz="1600" dirty="0">
                <a:effectLst/>
                <a:latin typeface="+mj-lt"/>
                <a:ea typeface="Calibri" panose="020F0502020204030204" pitchFamily="34" charset="0"/>
              </a:rPr>
              <a:t>Δομοκού,</a:t>
            </a:r>
            <a:r>
              <a:rPr lang="el-GR" sz="1600" spc="-20" dirty="0">
                <a:effectLst/>
                <a:latin typeface="+mj-lt"/>
                <a:ea typeface="Calibri" panose="020F0502020204030204" pitchFamily="34" charset="0"/>
              </a:rPr>
              <a:t> </a:t>
            </a:r>
            <a:r>
              <a:rPr lang="el-GR" sz="1600" dirty="0">
                <a:effectLst/>
                <a:latin typeface="+mj-lt"/>
                <a:ea typeface="Calibri" panose="020F0502020204030204" pitchFamily="34" charset="0"/>
              </a:rPr>
              <a:t>όσον</a:t>
            </a:r>
            <a:r>
              <a:rPr lang="el-GR" sz="1600" spc="-10" dirty="0">
                <a:effectLst/>
                <a:latin typeface="+mj-lt"/>
                <a:ea typeface="Calibri" panose="020F0502020204030204" pitchFamily="34" charset="0"/>
              </a:rPr>
              <a:t> </a:t>
            </a:r>
            <a:r>
              <a:rPr lang="el-GR" sz="1600" dirty="0">
                <a:effectLst/>
                <a:latin typeface="+mj-lt"/>
                <a:ea typeface="Calibri" panose="020F0502020204030204" pitchFamily="34" charset="0"/>
              </a:rPr>
              <a:t>αφορά</a:t>
            </a:r>
            <a:r>
              <a:rPr lang="el-GR" sz="1600" spc="-25" dirty="0">
                <a:effectLst/>
                <a:latin typeface="+mj-lt"/>
                <a:ea typeface="Calibri" panose="020F0502020204030204" pitchFamily="34" charset="0"/>
              </a:rPr>
              <a:t> </a:t>
            </a:r>
            <a:r>
              <a:rPr lang="el-GR" sz="1600" dirty="0">
                <a:effectLst/>
                <a:latin typeface="+mj-lt"/>
                <a:ea typeface="Calibri" panose="020F0502020204030204" pitchFamily="34" charset="0"/>
              </a:rPr>
              <a:t>τη</a:t>
            </a:r>
            <a:r>
              <a:rPr lang="el-GR" sz="1600" spc="-10" dirty="0">
                <a:effectLst/>
                <a:latin typeface="+mj-lt"/>
                <a:ea typeface="Calibri" panose="020F0502020204030204" pitchFamily="34" charset="0"/>
              </a:rPr>
              <a:t> </a:t>
            </a:r>
            <a:r>
              <a:rPr lang="el-GR" sz="1600" dirty="0">
                <a:effectLst/>
                <a:latin typeface="+mj-lt"/>
                <a:ea typeface="Calibri" panose="020F0502020204030204" pitchFamily="34" charset="0"/>
              </a:rPr>
              <a:t>διάχυση</a:t>
            </a:r>
            <a:r>
              <a:rPr lang="el-GR" sz="1600" spc="-30" dirty="0">
                <a:effectLst/>
                <a:latin typeface="+mj-lt"/>
                <a:ea typeface="Calibri" panose="020F0502020204030204" pitchFamily="34" charset="0"/>
              </a:rPr>
              <a:t> </a:t>
            </a:r>
            <a:r>
              <a:rPr lang="el-GR" sz="1600" dirty="0">
                <a:effectLst/>
                <a:latin typeface="+mj-lt"/>
                <a:ea typeface="Calibri" panose="020F0502020204030204" pitchFamily="34" charset="0"/>
              </a:rPr>
              <a:t>κοινωνικών</a:t>
            </a:r>
            <a:r>
              <a:rPr lang="el-GR" sz="1600" spc="-10" dirty="0">
                <a:effectLst/>
                <a:latin typeface="+mj-lt"/>
                <a:ea typeface="Calibri" panose="020F0502020204030204" pitchFamily="34" charset="0"/>
              </a:rPr>
              <a:t> </a:t>
            </a:r>
            <a:r>
              <a:rPr lang="el-GR" sz="1600" dirty="0">
                <a:effectLst/>
                <a:latin typeface="+mj-lt"/>
                <a:ea typeface="Calibri" panose="020F0502020204030204" pitchFamily="34" charset="0"/>
              </a:rPr>
              <a:t>και</a:t>
            </a:r>
            <a:r>
              <a:rPr lang="el-GR" sz="1600" spc="-15" dirty="0">
                <a:effectLst/>
                <a:latin typeface="+mj-lt"/>
                <a:ea typeface="Calibri" panose="020F0502020204030204" pitchFamily="34" charset="0"/>
              </a:rPr>
              <a:t> </a:t>
            </a:r>
            <a:r>
              <a:rPr lang="el-GR" sz="1600" dirty="0">
                <a:effectLst/>
                <a:latin typeface="+mj-lt"/>
                <a:ea typeface="Calibri" panose="020F0502020204030204" pitchFamily="34" charset="0"/>
              </a:rPr>
              <a:t>ηθικών</a:t>
            </a:r>
            <a:r>
              <a:rPr lang="el-GR" sz="1600" spc="-5" dirty="0">
                <a:effectLst/>
                <a:latin typeface="+mj-lt"/>
                <a:ea typeface="Calibri" panose="020F0502020204030204" pitchFamily="34" charset="0"/>
              </a:rPr>
              <a:t> </a:t>
            </a:r>
            <a:r>
              <a:rPr lang="el-GR" sz="1600" dirty="0">
                <a:effectLst/>
                <a:latin typeface="+mj-lt"/>
                <a:ea typeface="Calibri" panose="020F0502020204030204" pitchFamily="34" charset="0"/>
              </a:rPr>
              <a:t>αξιών,</a:t>
            </a:r>
            <a:r>
              <a:rPr lang="el-GR" sz="1600" spc="-5" dirty="0">
                <a:effectLst/>
                <a:latin typeface="+mj-lt"/>
                <a:ea typeface="Calibri" panose="020F0502020204030204" pitchFamily="34" charset="0"/>
              </a:rPr>
              <a:t> </a:t>
            </a:r>
            <a:r>
              <a:rPr lang="el-GR" sz="1600" dirty="0">
                <a:effectLst/>
                <a:latin typeface="+mj-lt"/>
                <a:ea typeface="Calibri" panose="020F0502020204030204" pitchFamily="34" charset="0"/>
              </a:rPr>
              <a:t>όπου</a:t>
            </a:r>
            <a:r>
              <a:rPr lang="el-GR" sz="1600" spc="-15" dirty="0">
                <a:effectLst/>
                <a:latin typeface="+mj-lt"/>
                <a:ea typeface="Calibri" panose="020F0502020204030204" pitchFamily="34" charset="0"/>
              </a:rPr>
              <a:t> </a:t>
            </a:r>
            <a:r>
              <a:rPr lang="el-GR" sz="1600" dirty="0">
                <a:effectLst/>
                <a:latin typeface="+mj-lt"/>
                <a:ea typeface="Calibri" panose="020F0502020204030204" pitchFamily="34" charset="0"/>
              </a:rPr>
              <a:t>βασίζεται</a:t>
            </a:r>
            <a:r>
              <a:rPr lang="el-GR" sz="1600" spc="-15" dirty="0">
                <a:effectLst/>
                <a:latin typeface="+mj-lt"/>
                <a:ea typeface="Calibri" panose="020F0502020204030204" pitchFamily="34" charset="0"/>
              </a:rPr>
              <a:t> </a:t>
            </a:r>
            <a:r>
              <a:rPr lang="el-GR" sz="1600" dirty="0">
                <a:effectLst/>
                <a:latin typeface="+mj-lt"/>
                <a:ea typeface="Calibri" panose="020F0502020204030204" pitchFamily="34" charset="0"/>
              </a:rPr>
              <a:t>η</a:t>
            </a:r>
            <a:r>
              <a:rPr lang="el-GR" sz="1600" spc="-5" dirty="0">
                <a:effectLst/>
                <a:latin typeface="+mj-lt"/>
                <a:ea typeface="Calibri" panose="020F0502020204030204" pitchFamily="34" charset="0"/>
              </a:rPr>
              <a:t> </a:t>
            </a:r>
            <a:r>
              <a:rPr lang="el-GR" sz="1600" dirty="0">
                <a:effectLst/>
                <a:latin typeface="+mj-lt"/>
                <a:ea typeface="Calibri" panose="020F0502020204030204" pitchFamily="34" charset="0"/>
              </a:rPr>
              <a:t>δημοκρατική</a:t>
            </a:r>
            <a:r>
              <a:rPr lang="en-US" sz="1600" dirty="0">
                <a:effectLst/>
                <a:latin typeface="+mj-lt"/>
                <a:ea typeface="Calibri" panose="020F0502020204030204" pitchFamily="34" charset="0"/>
              </a:rPr>
              <a:t> </a:t>
            </a:r>
            <a:r>
              <a:rPr lang="el-GR" sz="1600" dirty="0">
                <a:effectLst/>
                <a:latin typeface="+mj-lt"/>
                <a:ea typeface="Calibri" panose="020F0502020204030204" pitchFamily="34" charset="0"/>
              </a:rPr>
              <a:t>κοινωνία της Ευρωπαϊκής Ένωσης, όπως: η </a:t>
            </a:r>
            <a:r>
              <a:rPr lang="el-GR" sz="1600" b="1" dirty="0">
                <a:effectLst/>
                <a:latin typeface="+mj-lt"/>
                <a:ea typeface="Calibri" panose="020F0502020204030204" pitchFamily="34" charset="0"/>
              </a:rPr>
              <a:t>Αξιοπρέπεια</a:t>
            </a:r>
            <a:r>
              <a:rPr lang="el-GR" sz="1600" dirty="0">
                <a:effectLst/>
                <a:latin typeface="+mj-lt"/>
                <a:ea typeface="Calibri" panose="020F0502020204030204" pitchFamily="34" charset="0"/>
              </a:rPr>
              <a:t>, η </a:t>
            </a:r>
            <a:r>
              <a:rPr lang="el-GR" sz="1600" b="1" dirty="0">
                <a:effectLst/>
                <a:latin typeface="+mj-lt"/>
                <a:ea typeface="Calibri" panose="020F0502020204030204" pitchFamily="34" charset="0"/>
              </a:rPr>
              <a:t>Ισότητα</a:t>
            </a:r>
            <a:r>
              <a:rPr lang="el-GR" sz="1600" dirty="0">
                <a:effectLst/>
                <a:latin typeface="+mj-lt"/>
                <a:ea typeface="Calibri" panose="020F0502020204030204" pitchFamily="34" charset="0"/>
              </a:rPr>
              <a:t>, η </a:t>
            </a:r>
            <a:r>
              <a:rPr lang="el-GR" sz="1600" b="1" dirty="0">
                <a:effectLst/>
                <a:latin typeface="+mj-lt"/>
                <a:ea typeface="Calibri" panose="020F0502020204030204" pitchFamily="34" charset="0"/>
              </a:rPr>
              <a:t>Ελευθερία</a:t>
            </a:r>
            <a:r>
              <a:rPr lang="el-GR" sz="1600" dirty="0">
                <a:effectLst/>
                <a:latin typeface="+mj-lt"/>
                <a:ea typeface="Calibri" panose="020F0502020204030204" pitchFamily="34" charset="0"/>
              </a:rPr>
              <a:t> και ο </a:t>
            </a:r>
            <a:r>
              <a:rPr lang="el-GR" sz="1600" b="1" dirty="0">
                <a:effectLst/>
                <a:latin typeface="+mj-lt"/>
                <a:ea typeface="Calibri" panose="020F0502020204030204" pitchFamily="34" charset="0"/>
              </a:rPr>
              <a:t>Σεβασμός</a:t>
            </a:r>
            <a:r>
              <a:rPr lang="el-GR" sz="1600" dirty="0">
                <a:effectLst/>
                <a:latin typeface="+mj-lt"/>
                <a:ea typeface="Calibri" panose="020F0502020204030204" pitchFamily="34" charset="0"/>
              </a:rPr>
              <a:t> (AΞ.Ι.Ε.Σ.)</a:t>
            </a:r>
            <a:endParaRPr lang="el-GR" sz="1600" spc="-30" dirty="0">
              <a:latin typeface="+mj-lt"/>
            </a:endParaRPr>
          </a:p>
        </p:txBody>
      </p:sp>
      <p:sp>
        <p:nvSpPr>
          <p:cNvPr id="32" name="Θέση κειμένου 6" descr="Μοντέλα 3D">
            <a:extLst>
              <a:ext uri="{FF2B5EF4-FFF2-40B4-BE49-F238E27FC236}">
                <a16:creationId xmlns:a16="http://schemas.microsoft.com/office/drawing/2014/main" id="{0D4EB70A-0A14-4B27-B499-59D76007ABA8}"/>
              </a:ext>
            </a:extLst>
          </p:cNvPr>
          <p:cNvSpPr txBox="1">
            <a:spLocks/>
          </p:cNvSpPr>
          <p:nvPr/>
        </p:nvSpPr>
        <p:spPr>
          <a:xfrm>
            <a:off x="4001231" y="1414356"/>
            <a:ext cx="5515630" cy="712733"/>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US" sz="1800" dirty="0">
                <a:latin typeface="+mj-lt"/>
                <a:ea typeface="+mj-ea"/>
                <a:cs typeface="+mj-cs"/>
              </a:rPr>
              <a:t>2. </a:t>
            </a:r>
            <a:r>
              <a:rPr lang="el-GR" sz="1800" dirty="0">
                <a:latin typeface="+mj-lt"/>
                <a:ea typeface="+mj-ea"/>
                <a:cs typeface="+mj-cs"/>
              </a:rPr>
              <a:t>Επιστημονική Ένωση Εκπαιδευτικής, Τεχνολογικής, Πολιτιστικής</a:t>
            </a:r>
            <a:r>
              <a:rPr lang="en-US" sz="1800" dirty="0">
                <a:latin typeface="+mj-lt"/>
                <a:ea typeface="+mj-ea"/>
                <a:cs typeface="+mj-cs"/>
              </a:rPr>
              <a:t>,</a:t>
            </a:r>
            <a:r>
              <a:rPr lang="el-GR" sz="1800" dirty="0">
                <a:latin typeface="+mj-lt"/>
                <a:ea typeface="+mj-ea"/>
                <a:cs typeface="+mj-cs"/>
              </a:rPr>
              <a:t> Καινοτομίας &amp; Συνεργασίας - </a:t>
            </a:r>
            <a:r>
              <a:rPr lang="en-US" sz="1800" dirty="0">
                <a:latin typeface="+mj-lt"/>
                <a:ea typeface="+mj-ea"/>
                <a:cs typeface="+mj-cs"/>
              </a:rPr>
              <a:t>LabSTEM</a:t>
            </a:r>
            <a:endParaRPr lang="el-GR" sz="1800" dirty="0">
              <a:latin typeface="+mj-lt"/>
              <a:ea typeface="+mj-ea"/>
              <a:cs typeface="+mj-cs"/>
            </a:endParaRPr>
          </a:p>
        </p:txBody>
      </p:sp>
      <p:pic>
        <p:nvPicPr>
          <p:cNvPr id="3" name="Πλέγμα" descr="επίπεδο πλέγματος">
            <a:extLst>
              <a:ext uri="{FF2B5EF4-FFF2-40B4-BE49-F238E27FC236}">
                <a16:creationId xmlns:a16="http://schemas.microsoft.com/office/drawing/2014/main" id="{71F5A0B2-7584-4034-8919-A5F2C482F4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7" r="-943" b="-1096"/>
          <a:stretch/>
        </p:blipFill>
        <p:spPr>
          <a:xfrm>
            <a:off x="5827143" y="2570364"/>
            <a:ext cx="5896604" cy="3030452"/>
          </a:xfrm>
          <a:prstGeom prst="rect">
            <a:avLst/>
          </a:prstGeom>
        </p:spPr>
      </p:pic>
      <p:pic>
        <p:nvPicPr>
          <p:cNvPr id="34" name="Picture 33" descr="A logo with text and tools&#10;&#10;Description automatically generated with medium confidence">
            <a:extLst>
              <a:ext uri="{FF2B5EF4-FFF2-40B4-BE49-F238E27FC236}">
                <a16:creationId xmlns:a16="http://schemas.microsoft.com/office/drawing/2014/main" id="{DB8977F9-0C8E-791C-568A-D826018DA1FA}"/>
              </a:ext>
            </a:extLst>
          </p:cNvPr>
          <p:cNvPicPr>
            <a:picLocks noChangeAspect="1"/>
          </p:cNvPicPr>
          <p:nvPr/>
        </p:nvPicPr>
        <p:blipFill>
          <a:blip r:embed="rId4"/>
          <a:stretch>
            <a:fillRect/>
          </a:stretch>
        </p:blipFill>
        <p:spPr>
          <a:xfrm>
            <a:off x="4107764" y="2127089"/>
            <a:ext cx="2884700" cy="1260945"/>
          </a:xfrm>
          <a:prstGeom prst="rect">
            <a:avLst/>
          </a:prstGeom>
        </p:spPr>
      </p:pic>
      <p:pic>
        <p:nvPicPr>
          <p:cNvPr id="36" name="Picture 35" descr="A cartoon hedgehog with blue pants and red shoes&#10;&#10;Description automatically generated">
            <a:extLst>
              <a:ext uri="{FF2B5EF4-FFF2-40B4-BE49-F238E27FC236}">
                <a16:creationId xmlns:a16="http://schemas.microsoft.com/office/drawing/2014/main" id="{2279C4B9-8C83-2E3D-B3D3-46CD275200A3}"/>
              </a:ext>
            </a:extLst>
          </p:cNvPr>
          <p:cNvPicPr>
            <a:picLocks noChangeAspect="1"/>
          </p:cNvPicPr>
          <p:nvPr/>
        </p:nvPicPr>
        <p:blipFill>
          <a:blip r:embed="rId5"/>
          <a:stretch>
            <a:fillRect/>
          </a:stretch>
        </p:blipFill>
        <p:spPr>
          <a:xfrm>
            <a:off x="632726" y="2107618"/>
            <a:ext cx="2133559" cy="1969439"/>
          </a:xfrm>
          <a:prstGeom prst="rect">
            <a:avLst/>
          </a:prstGeom>
        </p:spPr>
      </p:pic>
      <p:sp>
        <p:nvSpPr>
          <p:cNvPr id="5" name="TextBox 4">
            <a:extLst>
              <a:ext uri="{FF2B5EF4-FFF2-40B4-BE49-F238E27FC236}">
                <a16:creationId xmlns:a16="http://schemas.microsoft.com/office/drawing/2014/main" id="{A95A9C0E-E20A-3EF0-15E8-03E97C964BDB}"/>
              </a:ext>
            </a:extLst>
          </p:cNvPr>
          <p:cNvSpPr txBox="1"/>
          <p:nvPr/>
        </p:nvSpPr>
        <p:spPr>
          <a:xfrm>
            <a:off x="7369506" y="2811957"/>
            <a:ext cx="3656560" cy="914400"/>
          </a:xfrm>
          <a:prstGeom prst="rect">
            <a:avLst/>
          </a:prstGeom>
        </p:spPr>
        <p:txBody>
          <a:bodyPr vert="horz" wrap="none" lIns="91440" tIns="45720" rIns="91440" bIns="45720" rtlCol="0">
            <a:noAutofit/>
          </a:bodyPr>
          <a:lstStyle/>
          <a:p>
            <a:pPr marL="0" indent="0" algn="l">
              <a:lnSpc>
                <a:spcPts val="1800"/>
              </a:lnSpc>
              <a:spcAft>
                <a:spcPts val="600"/>
              </a:spcAft>
              <a:buNone/>
            </a:pPr>
            <a:r>
              <a:rPr lang="el-GR" dirty="0">
                <a:solidFill>
                  <a:prstClr val="black">
                    <a:lumMod val="75000"/>
                    <a:lumOff val="25000"/>
                  </a:prstClr>
                </a:solidFill>
                <a:latin typeface="+mj-lt"/>
                <a:cs typeface="Segoe UI" panose="020B0502040204020203" pitchFamily="34" charset="0"/>
              </a:rPr>
              <a:t>Διάρκεια προγράμματος: </a:t>
            </a:r>
          </a:p>
          <a:p>
            <a:pPr marL="0" indent="0" algn="l">
              <a:lnSpc>
                <a:spcPts val="1800"/>
              </a:lnSpc>
              <a:spcAft>
                <a:spcPts val="600"/>
              </a:spcAft>
              <a:buNone/>
            </a:pPr>
            <a:r>
              <a:rPr lang="el-GR" b="1" dirty="0">
                <a:solidFill>
                  <a:prstClr val="black">
                    <a:lumMod val="75000"/>
                    <a:lumOff val="25000"/>
                  </a:prstClr>
                </a:solidFill>
                <a:latin typeface="+mj-lt"/>
                <a:cs typeface="Segoe UI" panose="020B0502040204020203" pitchFamily="34" charset="0"/>
              </a:rPr>
              <a:t>12 μήνες</a:t>
            </a:r>
            <a:r>
              <a:rPr lang="el-GR" b="1" i="1" dirty="0">
                <a:solidFill>
                  <a:prstClr val="black">
                    <a:lumMod val="75000"/>
                    <a:lumOff val="25000"/>
                  </a:prstClr>
                </a:solidFill>
                <a:latin typeface="+mj-lt"/>
                <a:cs typeface="Segoe UI" panose="020B0502040204020203" pitchFamily="34" charset="0"/>
              </a:rPr>
              <a:t> (01/03/2024 – 28/02/2025)</a:t>
            </a:r>
          </a:p>
        </p:txBody>
      </p:sp>
      <p:pic>
        <p:nvPicPr>
          <p:cNvPr id="7" name="Picture 6" descr="A green and orange letters&#10;&#10;Description automatically generated">
            <a:extLst>
              <a:ext uri="{FF2B5EF4-FFF2-40B4-BE49-F238E27FC236}">
                <a16:creationId xmlns:a16="http://schemas.microsoft.com/office/drawing/2014/main" id="{1B36F40A-94E4-54FC-F932-FB70A3DADF83}"/>
              </a:ext>
            </a:extLst>
          </p:cNvPr>
          <p:cNvPicPr>
            <a:picLocks noChangeAspect="1"/>
          </p:cNvPicPr>
          <p:nvPr/>
        </p:nvPicPr>
        <p:blipFill>
          <a:blip r:embed="rId6"/>
          <a:stretch>
            <a:fillRect/>
          </a:stretch>
        </p:blipFill>
        <p:spPr>
          <a:xfrm>
            <a:off x="9445785" y="295606"/>
            <a:ext cx="2323970" cy="633385"/>
          </a:xfrm>
          <a:prstGeom prst="rect">
            <a:avLst/>
          </a:prstGeom>
        </p:spPr>
      </p:pic>
    </p:spTree>
    <p:extLst>
      <p:ext uri="{BB962C8B-B14F-4D97-AF65-F5344CB8AC3E}">
        <p14:creationId xmlns:p14="http://schemas.microsoft.com/office/powerpoint/2010/main" val="385510815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F39E2E-792C-9ACC-7C97-9495FC4ED8A2}"/>
              </a:ext>
            </a:extLst>
          </p:cNvPr>
          <p:cNvSpPr>
            <a:spLocks noGrp="1"/>
          </p:cNvSpPr>
          <p:nvPr>
            <p:ph idx="1"/>
          </p:nvPr>
        </p:nvSpPr>
        <p:spPr/>
        <p:txBody>
          <a:bodyPr>
            <a:normAutofit/>
          </a:bodyPr>
          <a:lstStyle/>
          <a:p>
            <a:r>
              <a:rPr lang="el-GR" sz="4400" dirty="0"/>
              <a:t>Μάθημα 1.1 </a:t>
            </a:r>
          </a:p>
          <a:p>
            <a:endParaRPr lang="el-GR" sz="4400" dirty="0"/>
          </a:p>
          <a:p>
            <a:r>
              <a:rPr lang="el-GR" sz="4400" dirty="0"/>
              <a:t>Τι είναι και γιατί δημιουργήθηκε η Ευρωπαϊκή Ένωση (ΕΕ)</a:t>
            </a:r>
            <a:endParaRPr lang="x-none" sz="4400" dirty="0"/>
          </a:p>
        </p:txBody>
      </p:sp>
      <p:sp>
        <p:nvSpPr>
          <p:cNvPr id="3" name="Title 2">
            <a:extLst>
              <a:ext uri="{FF2B5EF4-FFF2-40B4-BE49-F238E27FC236}">
                <a16:creationId xmlns:a16="http://schemas.microsoft.com/office/drawing/2014/main" id="{54E7F7BD-48E8-6D9E-C703-C505017971C1}"/>
              </a:ext>
            </a:extLst>
          </p:cNvPr>
          <p:cNvSpPr>
            <a:spLocks noGrp="1"/>
          </p:cNvSpPr>
          <p:nvPr>
            <p:ph type="title"/>
          </p:nvPr>
        </p:nvSpPr>
        <p:spPr/>
        <p:txBody>
          <a:bodyPr/>
          <a:lstStyle/>
          <a:p>
            <a:r>
              <a:rPr lang="el-GR" b="1" dirty="0">
                <a:solidFill>
                  <a:schemeClr val="accent1">
                    <a:lumMod val="50000"/>
                  </a:schemeClr>
                </a:solidFill>
              </a:rPr>
              <a:t>ΕΝΟΤΗΤΑ 1. Η ΕΥΡΩΠΑΪΚΗ ΕΝΩΣΗ</a:t>
            </a:r>
            <a:endParaRPr lang="x-none" b="1" dirty="0">
              <a:solidFill>
                <a:schemeClr val="accent1">
                  <a:lumMod val="50000"/>
                </a:schemeClr>
              </a:solidFill>
            </a:endParaRPr>
          </a:p>
        </p:txBody>
      </p:sp>
      <p:pic>
        <p:nvPicPr>
          <p:cNvPr id="1026" name="Picture 2" descr="undefined">
            <a:extLst>
              <a:ext uri="{FF2B5EF4-FFF2-40B4-BE49-F238E27FC236}">
                <a16:creationId xmlns:a16="http://schemas.microsoft.com/office/drawing/2014/main" id="{49C42C07-BF30-AE8C-6889-67C6ABD9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036" y="4213426"/>
            <a:ext cx="2777672" cy="2080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orange letters&#10;&#10;Description automatically generated">
            <a:extLst>
              <a:ext uri="{FF2B5EF4-FFF2-40B4-BE49-F238E27FC236}">
                <a16:creationId xmlns:a16="http://schemas.microsoft.com/office/drawing/2014/main" id="{0B1A9757-1503-8CF9-F954-0B5A9701876C}"/>
              </a:ext>
            </a:extLst>
          </p:cNvPr>
          <p:cNvPicPr>
            <a:picLocks noChangeAspect="1"/>
          </p:cNvPicPr>
          <p:nvPr/>
        </p:nvPicPr>
        <p:blipFill>
          <a:blip r:embed="rId4"/>
          <a:stretch>
            <a:fillRect/>
          </a:stretch>
        </p:blipFill>
        <p:spPr>
          <a:xfrm>
            <a:off x="9590049" y="295606"/>
            <a:ext cx="2179706" cy="594067"/>
          </a:xfrm>
          <a:prstGeom prst="rect">
            <a:avLst/>
          </a:prstGeom>
        </p:spPr>
      </p:pic>
    </p:spTree>
    <p:extLst>
      <p:ext uri="{BB962C8B-B14F-4D97-AF65-F5344CB8AC3E}">
        <p14:creationId xmlns:p14="http://schemas.microsoft.com/office/powerpoint/2010/main" val="361770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rope - Wikipedia">
            <a:extLst>
              <a:ext uri="{FF2B5EF4-FFF2-40B4-BE49-F238E27FC236}">
                <a16:creationId xmlns:a16="http://schemas.microsoft.com/office/drawing/2014/main" id="{545F6E1E-B325-4D58-85B2-F65CF88F90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7842" y="1381208"/>
            <a:ext cx="4756315" cy="4731206"/>
          </a:xfrm>
          <a:prstGeom prst="rect">
            <a:avLst/>
          </a:prstGeom>
          <a:solidFill>
            <a:srgbClr val="FFFFFF"/>
          </a:solidFill>
        </p:spPr>
      </p:pic>
      <p:sp>
        <p:nvSpPr>
          <p:cNvPr id="2" name="Title 1">
            <a:extLst>
              <a:ext uri="{FF2B5EF4-FFF2-40B4-BE49-F238E27FC236}">
                <a16:creationId xmlns:a16="http://schemas.microsoft.com/office/drawing/2014/main" id="{EBFBAF93-8F34-3AC5-082C-57B4BD606425}"/>
              </a:ext>
            </a:extLst>
          </p:cNvPr>
          <p:cNvSpPr>
            <a:spLocks noGrp="1"/>
          </p:cNvSpPr>
          <p:nvPr>
            <p:ph type="title"/>
          </p:nvPr>
        </p:nvSpPr>
        <p:spPr>
          <a:xfrm>
            <a:off x="604434" y="448628"/>
            <a:ext cx="10983132" cy="747763"/>
          </a:xfrm>
        </p:spPr>
        <p:txBody>
          <a:bodyPr anchor="ctr">
            <a:normAutofit/>
          </a:bodyPr>
          <a:lstStyle/>
          <a:p>
            <a:r>
              <a:rPr lang="el-GR" dirty="0"/>
              <a:t>Η ΕΥΡΩΠΑΪΚΗ ΗΠΕΙΡΟΣ</a:t>
            </a:r>
            <a:endParaRPr lang="x-none" dirty="0"/>
          </a:p>
        </p:txBody>
      </p:sp>
      <p:sp>
        <p:nvSpPr>
          <p:cNvPr id="3" name="TextBox 2">
            <a:extLst>
              <a:ext uri="{FF2B5EF4-FFF2-40B4-BE49-F238E27FC236}">
                <a16:creationId xmlns:a16="http://schemas.microsoft.com/office/drawing/2014/main" id="{87632FA2-94AC-0012-423A-43F9FF8F0AB0}"/>
              </a:ext>
            </a:extLst>
          </p:cNvPr>
          <p:cNvSpPr txBox="1"/>
          <p:nvPr/>
        </p:nvSpPr>
        <p:spPr>
          <a:xfrm>
            <a:off x="1561170" y="2196790"/>
            <a:ext cx="7348653" cy="914400"/>
          </a:xfrm>
          <a:prstGeom prst="rect">
            <a:avLst/>
          </a:prstGeom>
        </p:spPr>
        <p:txBody>
          <a:bodyPr vert="horz" wrap="none" lIns="91440" tIns="45720" rIns="91440" bIns="45720" rtlCol="0">
            <a:noAutofit/>
          </a:bodyPr>
          <a:lstStyle/>
          <a:p>
            <a:pPr marL="0" indent="0" algn="l">
              <a:lnSpc>
                <a:spcPts val="1800"/>
              </a:lnSpc>
              <a:spcAft>
                <a:spcPts val="600"/>
              </a:spcAft>
              <a:buNone/>
            </a:pPr>
            <a:endParaRPr lang="x-none"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4" name="Picture 3" descr="A green and orange letters&#10;&#10;Description automatically generated">
            <a:extLst>
              <a:ext uri="{FF2B5EF4-FFF2-40B4-BE49-F238E27FC236}">
                <a16:creationId xmlns:a16="http://schemas.microsoft.com/office/drawing/2014/main" id="{65793F77-7502-64DB-E6E5-AF8C8B866D3F}"/>
              </a:ext>
            </a:extLst>
          </p:cNvPr>
          <p:cNvPicPr>
            <a:picLocks noChangeAspect="1"/>
          </p:cNvPicPr>
          <p:nvPr/>
        </p:nvPicPr>
        <p:blipFill>
          <a:blip r:embed="rId4"/>
          <a:stretch>
            <a:fillRect/>
          </a:stretch>
        </p:blipFill>
        <p:spPr>
          <a:xfrm>
            <a:off x="9661851" y="305321"/>
            <a:ext cx="2176728" cy="642694"/>
          </a:xfrm>
          <a:prstGeom prst="rect">
            <a:avLst/>
          </a:prstGeom>
        </p:spPr>
      </p:pic>
    </p:spTree>
    <p:extLst>
      <p:ext uri="{BB962C8B-B14F-4D97-AF65-F5344CB8AC3E}">
        <p14:creationId xmlns:p14="http://schemas.microsoft.com/office/powerpoint/2010/main" val="955476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orange letters&#10;&#10;Description automatically generated">
            <a:extLst>
              <a:ext uri="{FF2B5EF4-FFF2-40B4-BE49-F238E27FC236}">
                <a16:creationId xmlns:a16="http://schemas.microsoft.com/office/drawing/2014/main" id="{918C396F-7B41-8554-1635-16F765210919}"/>
              </a:ext>
            </a:extLst>
          </p:cNvPr>
          <p:cNvPicPr>
            <a:picLocks noChangeAspect="1"/>
          </p:cNvPicPr>
          <p:nvPr/>
        </p:nvPicPr>
        <p:blipFill>
          <a:blip r:embed="rId3"/>
          <a:stretch>
            <a:fillRect/>
          </a:stretch>
        </p:blipFill>
        <p:spPr>
          <a:xfrm flipH="1" flipV="1">
            <a:off x="11769755" y="-3002425"/>
            <a:ext cx="12100898" cy="3298032"/>
          </a:xfrm>
          <a:prstGeom prst="rect">
            <a:avLst/>
          </a:prstGeom>
        </p:spPr>
      </p:pic>
      <p:pic>
        <p:nvPicPr>
          <p:cNvPr id="9" name="Content Placeholder 8">
            <a:extLst>
              <a:ext uri="{FF2B5EF4-FFF2-40B4-BE49-F238E27FC236}">
                <a16:creationId xmlns:a16="http://schemas.microsoft.com/office/drawing/2014/main" id="{D0575550-68C9-AB38-A52F-6C50E9A23A0D}"/>
              </a:ext>
            </a:extLst>
          </p:cNvPr>
          <p:cNvPicPr>
            <a:picLocks noGrp="1" noChangeAspect="1"/>
          </p:cNvPicPr>
          <p:nvPr>
            <p:ph idx="1"/>
          </p:nvPr>
        </p:nvPicPr>
        <p:blipFill>
          <a:blip r:embed="rId4"/>
          <a:stretch>
            <a:fillRect/>
          </a:stretch>
        </p:blipFill>
        <p:spPr>
          <a:xfrm>
            <a:off x="862988" y="1604963"/>
            <a:ext cx="10466024" cy="4572000"/>
          </a:xfrm>
        </p:spPr>
      </p:pic>
    </p:spTree>
    <p:extLst>
      <p:ext uri="{BB962C8B-B14F-4D97-AF65-F5344CB8AC3E}">
        <p14:creationId xmlns:p14="http://schemas.microsoft.com/office/powerpoint/2010/main" val="3327386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europe with different colored countries/regions&#10;&#10;Description automatically generated">
            <a:extLst>
              <a:ext uri="{FF2B5EF4-FFF2-40B4-BE49-F238E27FC236}">
                <a16:creationId xmlns:a16="http://schemas.microsoft.com/office/drawing/2014/main" id="{721B2424-FE85-9D26-B4D2-3F070DEE79BC}"/>
              </a:ext>
            </a:extLst>
          </p:cNvPr>
          <p:cNvPicPr>
            <a:picLocks noGrp="1" noChangeAspect="1"/>
          </p:cNvPicPr>
          <p:nvPr>
            <p:ph idx="1"/>
          </p:nvPr>
        </p:nvPicPr>
        <p:blipFill>
          <a:blip r:embed="rId3"/>
          <a:stretch>
            <a:fillRect/>
          </a:stretch>
        </p:blipFill>
        <p:spPr>
          <a:xfrm>
            <a:off x="3644809" y="1402451"/>
            <a:ext cx="4958033" cy="5023028"/>
          </a:xfrm>
        </p:spPr>
      </p:pic>
      <p:sp>
        <p:nvSpPr>
          <p:cNvPr id="3" name="Title 2">
            <a:extLst>
              <a:ext uri="{FF2B5EF4-FFF2-40B4-BE49-F238E27FC236}">
                <a16:creationId xmlns:a16="http://schemas.microsoft.com/office/drawing/2014/main" id="{0678794A-279C-E401-DEDC-33B623B3C6C3}"/>
              </a:ext>
            </a:extLst>
          </p:cNvPr>
          <p:cNvSpPr>
            <a:spLocks noGrp="1"/>
          </p:cNvSpPr>
          <p:nvPr>
            <p:ph type="title"/>
          </p:nvPr>
        </p:nvSpPr>
        <p:spPr>
          <a:xfrm>
            <a:off x="604434" y="431474"/>
            <a:ext cx="9256743" cy="747763"/>
          </a:xfrm>
        </p:spPr>
        <p:txBody>
          <a:bodyPr>
            <a:normAutofit fontScale="90000"/>
          </a:bodyPr>
          <a:lstStyle/>
          <a:p>
            <a:r>
              <a:rPr lang="el-GR" dirty="0"/>
              <a:t>ΕΥΡΩΠΗ και </a:t>
            </a:r>
            <a:br>
              <a:rPr lang="el-GR" dirty="0"/>
            </a:br>
            <a:r>
              <a:rPr lang="el-GR" dirty="0"/>
              <a:t>ΕΥΡΩΠΑΪΚΗ ΕΝΩΣΗ</a:t>
            </a:r>
            <a:endParaRPr lang="x-none" dirty="0"/>
          </a:p>
        </p:txBody>
      </p:sp>
      <p:sp>
        <p:nvSpPr>
          <p:cNvPr id="7" name="TextBox 6">
            <a:extLst>
              <a:ext uri="{FF2B5EF4-FFF2-40B4-BE49-F238E27FC236}">
                <a16:creationId xmlns:a16="http://schemas.microsoft.com/office/drawing/2014/main" id="{E7F5C501-1EAF-11F6-06EB-8C9A5663768D}"/>
              </a:ext>
            </a:extLst>
          </p:cNvPr>
          <p:cNvSpPr txBox="1"/>
          <p:nvPr/>
        </p:nvSpPr>
        <p:spPr>
          <a:xfrm>
            <a:off x="604434" y="3267634"/>
            <a:ext cx="2984726" cy="646331"/>
          </a:xfrm>
          <a:prstGeom prst="rect">
            <a:avLst/>
          </a:prstGeom>
          <a:noFill/>
        </p:spPr>
        <p:txBody>
          <a:bodyPr wrap="square">
            <a:spAutoFit/>
          </a:bodyPr>
          <a:lstStyle/>
          <a:p>
            <a:r>
              <a:rPr lang="el-GR" b="1" i="0" dirty="0">
                <a:solidFill>
                  <a:srgbClr val="FFFFFF"/>
                </a:solidFill>
                <a:effectLst/>
                <a:highlight>
                  <a:srgbClr val="034EA2"/>
                </a:highlight>
                <a:latin typeface="Roboto" panose="02000000000000000000" pitchFamily="2" charset="0"/>
              </a:rPr>
              <a:t>«Ενωμένη στην πολυμορφία»</a:t>
            </a:r>
            <a:r>
              <a:rPr lang="el-GR" b="0" i="0" dirty="0">
                <a:solidFill>
                  <a:srgbClr val="FFFFFF"/>
                </a:solidFill>
                <a:effectLst/>
                <a:highlight>
                  <a:srgbClr val="034EA2"/>
                </a:highlight>
                <a:latin typeface="Roboto" panose="02000000000000000000" pitchFamily="2" charset="0"/>
              </a:rPr>
              <a:t>.</a:t>
            </a:r>
            <a:endParaRPr lang="x-none" dirty="0"/>
          </a:p>
        </p:txBody>
      </p:sp>
      <p:pic>
        <p:nvPicPr>
          <p:cNvPr id="8" name="Picture 7" descr="A green and orange letters&#10;&#10;Description automatically generated">
            <a:extLst>
              <a:ext uri="{FF2B5EF4-FFF2-40B4-BE49-F238E27FC236}">
                <a16:creationId xmlns:a16="http://schemas.microsoft.com/office/drawing/2014/main" id="{6B5674B3-D3A3-588B-E041-882ABE8C7FFA}"/>
              </a:ext>
            </a:extLst>
          </p:cNvPr>
          <p:cNvPicPr>
            <a:picLocks noChangeAspect="1"/>
          </p:cNvPicPr>
          <p:nvPr/>
        </p:nvPicPr>
        <p:blipFill>
          <a:blip r:embed="rId4"/>
          <a:stretch>
            <a:fillRect/>
          </a:stretch>
        </p:blipFill>
        <p:spPr>
          <a:xfrm>
            <a:off x="10145465" y="275098"/>
            <a:ext cx="2008846" cy="547411"/>
          </a:xfrm>
          <a:prstGeom prst="rect">
            <a:avLst/>
          </a:prstGeom>
          <a:noFill/>
        </p:spPr>
      </p:pic>
    </p:spTree>
    <p:extLst>
      <p:ext uri="{BB962C8B-B14F-4D97-AF65-F5344CB8AC3E}">
        <p14:creationId xmlns:p14="http://schemas.microsoft.com/office/powerpoint/2010/main" val="41753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estroyed building with debris and debris&#10;&#10;Description automatically generated">
            <a:extLst>
              <a:ext uri="{FF2B5EF4-FFF2-40B4-BE49-F238E27FC236}">
                <a16:creationId xmlns:a16="http://schemas.microsoft.com/office/drawing/2014/main" id="{9892615D-EB6F-C43F-9FB2-A15898DD5111}"/>
              </a:ext>
            </a:extLst>
          </p:cNvPr>
          <p:cNvPicPr>
            <a:picLocks noGrp="1" noChangeAspect="1"/>
          </p:cNvPicPr>
          <p:nvPr>
            <p:ph idx="1"/>
          </p:nvPr>
        </p:nvPicPr>
        <p:blipFill>
          <a:blip r:embed="rId3"/>
          <a:stretch>
            <a:fillRect/>
          </a:stretch>
        </p:blipFill>
        <p:spPr>
          <a:xfrm>
            <a:off x="3431324" y="1392121"/>
            <a:ext cx="4909154" cy="5042134"/>
          </a:xfrm>
        </p:spPr>
      </p:pic>
      <p:pic>
        <p:nvPicPr>
          <p:cNvPr id="6" name="Picture 5" descr="A green and orange letters&#10;&#10;Description automatically generated">
            <a:extLst>
              <a:ext uri="{FF2B5EF4-FFF2-40B4-BE49-F238E27FC236}">
                <a16:creationId xmlns:a16="http://schemas.microsoft.com/office/drawing/2014/main" id="{EF28AE18-DBC6-3D1C-4626-3FFC5E312D05}"/>
              </a:ext>
            </a:extLst>
          </p:cNvPr>
          <p:cNvPicPr>
            <a:picLocks noChangeAspect="1"/>
          </p:cNvPicPr>
          <p:nvPr/>
        </p:nvPicPr>
        <p:blipFill>
          <a:blip r:embed="rId4"/>
          <a:stretch>
            <a:fillRect/>
          </a:stretch>
        </p:blipFill>
        <p:spPr>
          <a:xfrm>
            <a:off x="9567375" y="308556"/>
            <a:ext cx="2282201" cy="621900"/>
          </a:xfrm>
          <a:prstGeom prst="rect">
            <a:avLst/>
          </a:prstGeom>
          <a:noFill/>
        </p:spPr>
      </p:pic>
      <p:sp>
        <p:nvSpPr>
          <p:cNvPr id="11" name="TextBox 10">
            <a:extLst>
              <a:ext uri="{FF2B5EF4-FFF2-40B4-BE49-F238E27FC236}">
                <a16:creationId xmlns:a16="http://schemas.microsoft.com/office/drawing/2014/main" id="{209C4E2A-42B8-1569-9658-F84F777DC86D}"/>
              </a:ext>
            </a:extLst>
          </p:cNvPr>
          <p:cNvSpPr txBox="1"/>
          <p:nvPr/>
        </p:nvSpPr>
        <p:spPr>
          <a:xfrm>
            <a:off x="735980" y="423746"/>
            <a:ext cx="4151117" cy="691376"/>
          </a:xfrm>
          <a:prstGeom prst="rect">
            <a:avLst/>
          </a:prstGeom>
        </p:spPr>
        <p:txBody>
          <a:bodyPr vert="horz" wrap="square" lIns="91440" tIns="45720" rIns="91440" bIns="45720" rtlCol="0">
            <a:noAutofit/>
          </a:bodyPr>
          <a:lstStyle/>
          <a:p>
            <a:pPr marL="0" indent="0" algn="l">
              <a:lnSpc>
                <a:spcPts val="1800"/>
              </a:lnSpc>
              <a:spcAft>
                <a:spcPts val="600"/>
              </a:spcAft>
              <a:buNone/>
            </a:pPr>
            <a:endParaRPr lang="x-none" sz="20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4DEDA9B8-66D6-25DC-1191-325CF51AFDB6}"/>
              </a:ext>
            </a:extLst>
          </p:cNvPr>
          <p:cNvSpPr txBox="1"/>
          <p:nvPr/>
        </p:nvSpPr>
        <p:spPr>
          <a:xfrm>
            <a:off x="573742" y="468791"/>
            <a:ext cx="2647924" cy="923330"/>
          </a:xfrm>
          <a:prstGeom prst="rect">
            <a:avLst/>
          </a:prstGeom>
          <a:noFill/>
        </p:spPr>
        <p:txBody>
          <a:bodyPr wrap="square">
            <a:spAutoFit/>
          </a:bodyPr>
          <a:lstStyle/>
          <a:p>
            <a:r>
              <a:rPr lang="el-GR" dirty="0"/>
              <a:t>ΔΕΝ ΗΤΑΝ </a:t>
            </a:r>
          </a:p>
          <a:p>
            <a:r>
              <a:rPr lang="el-GR" dirty="0"/>
              <a:t>ΟΜΩΣ ΠΑΝΤΑ ΕΤΣΙ…</a:t>
            </a:r>
            <a:br>
              <a:rPr lang="x-none" dirty="0"/>
            </a:br>
            <a:endParaRPr lang="x-none" dirty="0"/>
          </a:p>
        </p:txBody>
      </p:sp>
      <p:sp>
        <p:nvSpPr>
          <p:cNvPr id="4" name="TextBox 3">
            <a:extLst>
              <a:ext uri="{FF2B5EF4-FFF2-40B4-BE49-F238E27FC236}">
                <a16:creationId xmlns:a16="http://schemas.microsoft.com/office/drawing/2014/main" id="{399005F2-F5D0-81E4-51F2-AC15DF81A736}"/>
              </a:ext>
            </a:extLst>
          </p:cNvPr>
          <p:cNvSpPr txBox="1"/>
          <p:nvPr/>
        </p:nvSpPr>
        <p:spPr>
          <a:xfrm>
            <a:off x="8550136" y="5357037"/>
            <a:ext cx="2689412" cy="1077218"/>
          </a:xfrm>
          <a:prstGeom prst="rect">
            <a:avLst/>
          </a:prstGeom>
          <a:noFill/>
        </p:spPr>
        <p:txBody>
          <a:bodyPr wrap="square">
            <a:spAutoFit/>
          </a:bodyPr>
          <a:lstStyle/>
          <a:p>
            <a:r>
              <a:rPr lang="en-GB" sz="1600" dirty="0"/>
              <a:t>The Blitz. (2024, July 25). In </a:t>
            </a:r>
            <a:r>
              <a:rPr lang="en-GB" sz="1600" i="1" dirty="0"/>
              <a:t>Wikipedia</a:t>
            </a:r>
            <a:r>
              <a:rPr lang="en-GB" sz="1600" dirty="0"/>
              <a:t>. </a:t>
            </a:r>
            <a:r>
              <a:rPr lang="en-GB" sz="1600" dirty="0">
                <a:hlinkClick r:id="rId5"/>
              </a:rPr>
              <a:t>https://en.wikipedia.org/wiki/The_Blitz</a:t>
            </a:r>
            <a:r>
              <a:rPr lang="en-US" sz="1600" dirty="0"/>
              <a:t> </a:t>
            </a:r>
          </a:p>
        </p:txBody>
      </p:sp>
    </p:spTree>
    <p:extLst>
      <p:ext uri="{BB962C8B-B14F-4D97-AF65-F5344CB8AC3E}">
        <p14:creationId xmlns:p14="http://schemas.microsoft.com/office/powerpoint/2010/main" val="36576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destroyed building&#10;&#10;Description automatically generated">
            <a:extLst>
              <a:ext uri="{FF2B5EF4-FFF2-40B4-BE49-F238E27FC236}">
                <a16:creationId xmlns:a16="http://schemas.microsoft.com/office/drawing/2014/main" id="{7DB9322B-D630-D737-B224-6519AD9660B7}"/>
              </a:ext>
            </a:extLst>
          </p:cNvPr>
          <p:cNvPicPr>
            <a:picLocks noChangeAspect="1"/>
          </p:cNvPicPr>
          <p:nvPr/>
        </p:nvPicPr>
        <p:blipFill>
          <a:blip r:embed="rId3"/>
          <a:stretch>
            <a:fillRect/>
          </a:stretch>
        </p:blipFill>
        <p:spPr>
          <a:xfrm>
            <a:off x="648377" y="1360372"/>
            <a:ext cx="7177185" cy="4992980"/>
          </a:xfrm>
          <a:prstGeom prst="rect">
            <a:avLst/>
          </a:prstGeom>
        </p:spPr>
      </p:pic>
      <p:sp>
        <p:nvSpPr>
          <p:cNvPr id="6" name="TextBox 5">
            <a:extLst>
              <a:ext uri="{FF2B5EF4-FFF2-40B4-BE49-F238E27FC236}">
                <a16:creationId xmlns:a16="http://schemas.microsoft.com/office/drawing/2014/main" id="{651E6DE2-4BD3-6D00-AB2F-754816F441D4}"/>
              </a:ext>
            </a:extLst>
          </p:cNvPr>
          <p:cNvSpPr txBox="1"/>
          <p:nvPr/>
        </p:nvSpPr>
        <p:spPr>
          <a:xfrm>
            <a:off x="7982133" y="4572001"/>
            <a:ext cx="3561490" cy="1815882"/>
          </a:xfrm>
          <a:prstGeom prst="rect">
            <a:avLst/>
          </a:prstGeom>
          <a:noFill/>
        </p:spPr>
        <p:txBody>
          <a:bodyPr wrap="square">
            <a:spAutoFit/>
          </a:bodyPr>
          <a:lstStyle/>
          <a:p>
            <a:r>
              <a:rPr lang="en-GB" sz="1600" dirty="0" err="1"/>
              <a:t>Litratu:Berlin</a:t>
            </a:r>
            <a:r>
              <a:rPr lang="en-GB" sz="1600" dirty="0"/>
              <a:t>- the Capture and Aftermath of War 1945-1947 C5284.Jpg. In </a:t>
            </a:r>
            <a:r>
              <a:rPr lang="en-GB" sz="1600" i="1" dirty="0"/>
              <a:t>Wikipedia</a:t>
            </a:r>
            <a:r>
              <a:rPr lang="en-GB" sz="1600" dirty="0"/>
              <a:t>. </a:t>
            </a:r>
            <a:r>
              <a:rPr lang="en-GB" sz="1600" dirty="0">
                <a:hlinkClick r:id="rId4"/>
              </a:rPr>
              <a:t>https://commons.wikimedia.org/wiki/File:Berlin-_the_Capture_and_Aftermath_of_War_1945-1947_C5284.jpg</a:t>
            </a:r>
            <a:r>
              <a:rPr lang="en-GB" sz="1600" dirty="0"/>
              <a:t> </a:t>
            </a:r>
            <a:endParaRPr lang="el-GR" sz="1600" dirty="0"/>
          </a:p>
        </p:txBody>
      </p:sp>
    </p:spTree>
    <p:extLst>
      <p:ext uri="{BB962C8B-B14F-4D97-AF65-F5344CB8AC3E}">
        <p14:creationId xmlns:p14="http://schemas.microsoft.com/office/powerpoint/2010/main" val="200413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destroyed city&#10;&#10;Description automatically generated">
            <a:extLst>
              <a:ext uri="{FF2B5EF4-FFF2-40B4-BE49-F238E27FC236}">
                <a16:creationId xmlns:a16="http://schemas.microsoft.com/office/drawing/2014/main" id="{50ACA2A4-36AA-24E6-08DB-2E5639BE98E0}"/>
              </a:ext>
            </a:extLst>
          </p:cNvPr>
          <p:cNvPicPr>
            <a:picLocks noChangeAspect="1"/>
          </p:cNvPicPr>
          <p:nvPr/>
        </p:nvPicPr>
        <p:blipFill>
          <a:blip r:embed="rId3"/>
          <a:stretch>
            <a:fillRect/>
          </a:stretch>
        </p:blipFill>
        <p:spPr>
          <a:xfrm>
            <a:off x="662610" y="1326922"/>
            <a:ext cx="6142227" cy="5057100"/>
          </a:xfrm>
          <a:prstGeom prst="rect">
            <a:avLst/>
          </a:prstGeom>
        </p:spPr>
      </p:pic>
      <p:sp>
        <p:nvSpPr>
          <p:cNvPr id="4" name="TextBox 3">
            <a:extLst>
              <a:ext uri="{FF2B5EF4-FFF2-40B4-BE49-F238E27FC236}">
                <a16:creationId xmlns:a16="http://schemas.microsoft.com/office/drawing/2014/main" id="{87459903-C8A3-8678-79F1-AEB191AACC0A}"/>
              </a:ext>
            </a:extLst>
          </p:cNvPr>
          <p:cNvSpPr txBox="1"/>
          <p:nvPr/>
        </p:nvSpPr>
        <p:spPr>
          <a:xfrm>
            <a:off x="6986207" y="5337544"/>
            <a:ext cx="3805840" cy="1077218"/>
          </a:xfrm>
          <a:prstGeom prst="rect">
            <a:avLst/>
          </a:prstGeom>
          <a:noFill/>
        </p:spPr>
        <p:txBody>
          <a:bodyPr wrap="square">
            <a:spAutoFit/>
          </a:bodyPr>
          <a:lstStyle/>
          <a:p>
            <a:r>
              <a:rPr lang="en-GB" sz="1600" dirty="0"/>
              <a:t>Destruction of Warsaw. (2024, August 15). In </a:t>
            </a:r>
            <a:r>
              <a:rPr lang="en-GB" sz="1600" i="1" dirty="0"/>
              <a:t>Wikipedia</a:t>
            </a:r>
            <a:r>
              <a:rPr lang="en-GB" sz="1600" dirty="0"/>
              <a:t>. https://</a:t>
            </a:r>
            <a:r>
              <a:rPr lang="en-GB" sz="1600" dirty="0" err="1"/>
              <a:t>en.wikipedia.org</a:t>
            </a:r>
            <a:r>
              <a:rPr lang="en-GB" sz="1600" dirty="0"/>
              <a:t>/wiki/</a:t>
            </a:r>
            <a:r>
              <a:rPr lang="en-GB" sz="1600" dirty="0" err="1"/>
              <a:t>Destruction_of_Warsaw</a:t>
            </a:r>
            <a:endParaRPr lang="en-GR" sz="1600" dirty="0"/>
          </a:p>
        </p:txBody>
      </p:sp>
    </p:spTree>
    <p:extLst>
      <p:ext uri="{BB962C8B-B14F-4D97-AF65-F5344CB8AC3E}">
        <p14:creationId xmlns:p14="http://schemas.microsoft.com/office/powerpoint/2010/main" val="2067495180"/>
      </p:ext>
    </p:extLst>
  </p:cSld>
  <p:clrMapOvr>
    <a:masterClrMapping/>
  </p:clrMapOvr>
</p:sld>
</file>

<file path=ppt/theme/theme1.xml><?xml version="1.0" encoding="utf-8"?>
<a:theme xmlns:a="http://schemas.openxmlformats.org/drawingml/2006/main" name="Ξεκινήστε με το 3D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_61050927_TF16411177_Win32" id="{854EC381-882F-415B-A067-A43AE69B2281}" vid="{D47C133E-EB30-4E14-9B96-AE785321C59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Ζωντανέψτε τις παρουσιάσεις με τη χρήση 3D</Template>
  <TotalTime>2575</TotalTime>
  <Words>1473</Words>
  <Application>Microsoft Office PowerPoint</Application>
  <PresentationFormat>Widescreen</PresentationFormat>
  <Paragraphs>82</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Arial</vt:lpstr>
      <vt:lpstr>Calibri</vt:lpstr>
      <vt:lpstr>Roboto</vt:lpstr>
      <vt:lpstr>Segoe UI</vt:lpstr>
      <vt:lpstr>Segoe UI Light</vt:lpstr>
      <vt:lpstr>Symbol</vt:lpstr>
      <vt:lpstr>Times New Roman</vt:lpstr>
      <vt:lpstr>Ξεκινήστε με το 3D </vt:lpstr>
      <vt:lpstr>ΑΞ.Ι.Ε.Σ. Αξιοπρέπεια, Ισότητα, Ελευθερία, Σεβασμός</vt:lpstr>
      <vt:lpstr>ΑΞ.Ι.Ε.Σ. – Αξιοπρέπεια, Ισότητα, Ελευθερία, Σεβασμός</vt:lpstr>
      <vt:lpstr>ΕΝΟΤΗΤΑ 1. Η ΕΥΡΩΠΑΪΚΗ ΕΝΩΣΗ</vt:lpstr>
      <vt:lpstr>Η ΕΥΡΩΠΑΪΚΗ ΗΠΕΙΡΟΣ</vt:lpstr>
      <vt:lpstr>PowerPoint Presentation</vt:lpstr>
      <vt:lpstr>ΕΥΡΩΠΗ και  ΕΥΡΩΠΑΪΚΗ ΕΝΩΣΗ</vt:lpstr>
      <vt:lpstr>PowerPoint Presentation</vt:lpstr>
      <vt:lpstr>PowerPoint Presentation</vt:lpstr>
      <vt:lpstr>PowerPoint Presentation</vt:lpstr>
      <vt:lpstr>PowerPoint Presentation</vt:lpstr>
      <vt:lpstr>PowerPoint Presentation</vt:lpstr>
      <vt:lpstr>GUERNICA – ΓΚΟΥΕΡΝΙΚΑ (Πάμπλο Πικάσο)</vt:lpstr>
      <vt:lpstr>ΑΞ.Ι.Ε.Σ. – Αξιοπρέπεια, Ισότητα, Ελευθερία, Σεβασμός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ΑΞ.Ι.Ε.Σ.</dc:title>
  <dc:creator>Yannis Dimos</dc:creator>
  <cp:lastModifiedBy>DIMOS IOANNIS</cp:lastModifiedBy>
  <cp:revision>37</cp:revision>
  <dcterms:created xsi:type="dcterms:W3CDTF">2024-03-26T11:18:29Z</dcterms:created>
  <dcterms:modified xsi:type="dcterms:W3CDTF">2024-08-29T15:18:58Z</dcterms:modified>
</cp:coreProperties>
</file>